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56"/>
  </p:notesMasterIdLst>
  <p:sldIdLst>
    <p:sldId id="256" r:id="rId3"/>
    <p:sldId id="257" r:id="rId4"/>
    <p:sldId id="296" r:id="rId5"/>
    <p:sldId id="264" r:id="rId6"/>
    <p:sldId id="327" r:id="rId7"/>
    <p:sldId id="315" r:id="rId8"/>
    <p:sldId id="294" r:id="rId9"/>
    <p:sldId id="267" r:id="rId10"/>
    <p:sldId id="309" r:id="rId11"/>
    <p:sldId id="310" r:id="rId12"/>
    <p:sldId id="295" r:id="rId13"/>
    <p:sldId id="258" r:id="rId14"/>
    <p:sldId id="306" r:id="rId15"/>
    <p:sldId id="259" r:id="rId16"/>
    <p:sldId id="260" r:id="rId17"/>
    <p:sldId id="261" r:id="rId18"/>
    <p:sldId id="317" r:id="rId19"/>
    <p:sldId id="262" r:id="rId20"/>
    <p:sldId id="318" r:id="rId21"/>
    <p:sldId id="319" r:id="rId22"/>
    <p:sldId id="312" r:id="rId23"/>
    <p:sldId id="314" r:id="rId24"/>
    <p:sldId id="313" r:id="rId25"/>
    <p:sldId id="287" r:id="rId26"/>
    <p:sldId id="320" r:id="rId27"/>
    <p:sldId id="321" r:id="rId28"/>
    <p:sldId id="299" r:id="rId29"/>
    <p:sldId id="302" r:id="rId30"/>
    <p:sldId id="303" r:id="rId31"/>
    <p:sldId id="322" r:id="rId32"/>
    <p:sldId id="293" r:id="rId33"/>
    <p:sldId id="323" r:id="rId34"/>
    <p:sldId id="324" r:id="rId35"/>
    <p:sldId id="275" r:id="rId36"/>
    <p:sldId id="276" r:id="rId37"/>
    <p:sldId id="278" r:id="rId38"/>
    <p:sldId id="279" r:id="rId39"/>
    <p:sldId id="280" r:id="rId40"/>
    <p:sldId id="281" r:id="rId41"/>
    <p:sldId id="282" r:id="rId42"/>
    <p:sldId id="283" r:id="rId43"/>
    <p:sldId id="325" r:id="rId44"/>
    <p:sldId id="326" r:id="rId45"/>
    <p:sldId id="304" r:id="rId46"/>
    <p:sldId id="265" r:id="rId47"/>
    <p:sldId id="266" r:id="rId48"/>
    <p:sldId id="269" r:id="rId49"/>
    <p:sldId id="270" r:id="rId50"/>
    <p:sldId id="271" r:id="rId51"/>
    <p:sldId id="272" r:id="rId52"/>
    <p:sldId id="273" r:id="rId53"/>
    <p:sldId id="308" r:id="rId54"/>
    <p:sldId id="28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39" autoAdjust="0"/>
  </p:normalViewPr>
  <p:slideViewPr>
    <p:cSldViewPr snapToGrid="0">
      <p:cViewPr varScale="1">
        <p:scale>
          <a:sx n="112" d="100"/>
          <a:sy n="112" d="100"/>
        </p:scale>
        <p:origin x="-84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38"/>
    </p:cViewPr>
  </p:sorter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AB57C0-5B8D-4945-B36A-73521B954717}" type="datetimeFigureOut">
              <a:rPr lang="en-US" smtClean="0"/>
              <a:t>5/24/2014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9CDDA9-93FB-4CEF-9D88-4D8FDAD2AFF6}" type="slidenum">
              <a:rPr lang="en-US" smtClean="0"/>
              <a:t>‹#›</a:t>
            </a:fld>
            <a:endParaRPr lang="en-US"/>
          </a:p>
        </p:txBody>
      </p:sp>
    </p:spTree>
    <p:extLst>
      <p:ext uri="{BB962C8B-B14F-4D97-AF65-F5344CB8AC3E}">
        <p14:creationId xmlns:p14="http://schemas.microsoft.com/office/powerpoint/2010/main" val="312686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Stakeholders matter for evaluation planning</a:t>
            </a:r>
          </a:p>
          <a:p>
            <a:pPr marL="222496" indent="-222496">
              <a:buAutoNum type="alphaLcParenBoth"/>
            </a:pPr>
            <a:r>
              <a:rPr lang="en-US" dirty="0" smtClean="0"/>
              <a:t>Because you really</a:t>
            </a:r>
            <a:r>
              <a:rPr lang="en-US" baseline="0" dirty="0" smtClean="0"/>
              <a:t> need diverse perspectives to get a full understanding of what the program is and what it does or can do</a:t>
            </a:r>
          </a:p>
          <a:p>
            <a:pPr marL="222496" indent="-222496">
              <a:buAutoNum type="alphaLcParenBoth"/>
            </a:pPr>
            <a:r>
              <a:rPr lang="en-US" baseline="0" dirty="0" smtClean="0"/>
              <a:t>Because their priorities should be taken into consideration – often have to be taken into consideration, if it’s a key funder – in deciding what </a:t>
            </a:r>
            <a:r>
              <a:rPr lang="en-US" baseline="0" smtClean="0"/>
              <a:t>the evaluation </a:t>
            </a:r>
            <a:r>
              <a:rPr lang="en-US" baseline="0" dirty="0" smtClean="0"/>
              <a:t>focus should be and how to conduct the evaluation.</a:t>
            </a:r>
            <a:endParaRPr lang="en-US" dirty="0"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86" eaLnBrk="0" hangingPunct="0">
              <a:defRPr i="1">
                <a:solidFill>
                  <a:schemeClr val="tx1"/>
                </a:solidFill>
                <a:latin typeface="Arial" charset="0"/>
              </a:defRPr>
            </a:lvl1pPr>
            <a:lvl2pPr marL="735820" indent="-283007" defTabSz="913486" eaLnBrk="0" hangingPunct="0">
              <a:defRPr i="1">
                <a:solidFill>
                  <a:schemeClr val="tx1"/>
                </a:solidFill>
                <a:latin typeface="Arial" charset="0"/>
              </a:defRPr>
            </a:lvl2pPr>
            <a:lvl3pPr marL="1132030" indent="-226406" defTabSz="913486" eaLnBrk="0" hangingPunct="0">
              <a:defRPr i="1">
                <a:solidFill>
                  <a:schemeClr val="tx1"/>
                </a:solidFill>
                <a:latin typeface="Arial" charset="0"/>
              </a:defRPr>
            </a:lvl3pPr>
            <a:lvl4pPr marL="1584842" indent="-226406" defTabSz="913486" eaLnBrk="0" hangingPunct="0">
              <a:defRPr i="1">
                <a:solidFill>
                  <a:schemeClr val="tx1"/>
                </a:solidFill>
                <a:latin typeface="Arial" charset="0"/>
              </a:defRPr>
            </a:lvl4pPr>
            <a:lvl5pPr marL="2037655" indent="-226406" defTabSz="913486" eaLnBrk="0" hangingPunct="0">
              <a:defRPr i="1">
                <a:solidFill>
                  <a:schemeClr val="tx1"/>
                </a:solidFill>
                <a:latin typeface="Arial" charset="0"/>
              </a:defRPr>
            </a:lvl5pPr>
            <a:lvl6pPr marL="2490466" indent="-226406" defTabSz="913486" eaLnBrk="0" fontAlgn="base" hangingPunct="0">
              <a:spcBef>
                <a:spcPct val="0"/>
              </a:spcBef>
              <a:spcAft>
                <a:spcPct val="0"/>
              </a:spcAft>
              <a:defRPr i="1">
                <a:solidFill>
                  <a:schemeClr val="tx1"/>
                </a:solidFill>
                <a:latin typeface="Arial" charset="0"/>
              </a:defRPr>
            </a:lvl6pPr>
            <a:lvl7pPr marL="2943279" indent="-226406" defTabSz="913486" eaLnBrk="0" fontAlgn="base" hangingPunct="0">
              <a:spcBef>
                <a:spcPct val="0"/>
              </a:spcBef>
              <a:spcAft>
                <a:spcPct val="0"/>
              </a:spcAft>
              <a:defRPr i="1">
                <a:solidFill>
                  <a:schemeClr val="tx1"/>
                </a:solidFill>
                <a:latin typeface="Arial" charset="0"/>
              </a:defRPr>
            </a:lvl7pPr>
            <a:lvl8pPr marL="3396091" indent="-226406" defTabSz="913486" eaLnBrk="0" fontAlgn="base" hangingPunct="0">
              <a:spcBef>
                <a:spcPct val="0"/>
              </a:spcBef>
              <a:spcAft>
                <a:spcPct val="0"/>
              </a:spcAft>
              <a:defRPr i="1">
                <a:solidFill>
                  <a:schemeClr val="tx1"/>
                </a:solidFill>
                <a:latin typeface="Arial" charset="0"/>
              </a:defRPr>
            </a:lvl8pPr>
            <a:lvl9pPr marL="3848902" indent="-226406" defTabSz="913486" eaLnBrk="0" fontAlgn="base" hangingPunct="0">
              <a:spcBef>
                <a:spcPct val="0"/>
              </a:spcBef>
              <a:spcAft>
                <a:spcPct val="0"/>
              </a:spcAft>
              <a:defRPr i="1">
                <a:solidFill>
                  <a:schemeClr val="tx1"/>
                </a:solidFill>
                <a:latin typeface="Arial" charset="0"/>
              </a:defRPr>
            </a:lvl9pPr>
          </a:lstStyle>
          <a:p>
            <a:pPr eaLnBrk="1" hangingPunct="1"/>
            <a:fld id="{CAF82D3E-4C60-4120-8EAB-C034FC6F01E1}" type="slidenum">
              <a:rPr lang="en-US" i="0" smtClean="0"/>
              <a:pPr eaLnBrk="1" hangingPunct="1"/>
              <a:t>3</a:t>
            </a:fld>
            <a:endParaRPr lang="en-US" i="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AC9E7F-5EDB-457A-B3C7-9750F52EFEB5}"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AC9E7F-5EDB-457A-B3C7-9750F52EFEB5}"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Netway is a key tool for developing Logic Model, Pathway Model, Evaluation Plans</a:t>
            </a:r>
          </a:p>
          <a:p>
            <a:endParaRPr lang="en-US" dirty="0" smtClean="0"/>
          </a:p>
          <a:p>
            <a:r>
              <a:rPr lang="en-US" dirty="0" smtClean="0"/>
              <a:t>And sharing ideas, learning from others, identifying shared outcomes (because you can see and search everything in the Netway, even though you can</a:t>
            </a:r>
            <a:r>
              <a:rPr lang="en-US" baseline="0" dirty="0" smtClean="0"/>
              <a:t> only create and edit your own, plus there are built-in mechanisms for keeping track of outcomes that are common to multiple programs.)</a:t>
            </a:r>
            <a:endParaRPr lang="en-US" dirty="0"/>
          </a:p>
        </p:txBody>
      </p:sp>
      <p:sp>
        <p:nvSpPr>
          <p:cNvPr id="4" name="Slide Number Placeholder 3"/>
          <p:cNvSpPr>
            <a:spLocks noGrp="1"/>
          </p:cNvSpPr>
          <p:nvPr>
            <p:ph type="sldNum" sz="quarter" idx="10"/>
          </p:nvPr>
        </p:nvSpPr>
        <p:spPr/>
        <p:txBody>
          <a:bodyPr/>
          <a:lstStyle/>
          <a:p>
            <a:pPr>
              <a:defRPr/>
            </a:pPr>
            <a:fld id="{9FAED7B4-E54D-4A89-850A-B743173B9908}" type="slidenum">
              <a:rPr lang="en-US" smtClean="0"/>
              <a:pPr>
                <a:defRPr/>
              </a:pPr>
              <a:t>24</a:t>
            </a:fld>
            <a:endParaRPr lang="en-US"/>
          </a:p>
        </p:txBody>
      </p:sp>
    </p:spTree>
    <p:extLst>
      <p:ext uri="{BB962C8B-B14F-4D97-AF65-F5344CB8AC3E}">
        <p14:creationId xmlns:p14="http://schemas.microsoft.com/office/powerpoint/2010/main" val="333221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3252" name="Slide Number Placeholder 3"/>
          <p:cNvSpPr>
            <a:spLocks noGrp="1"/>
          </p:cNvSpPr>
          <p:nvPr>
            <p:ph type="sldNum" sz="quarter" idx="5"/>
          </p:nvPr>
        </p:nvSpPr>
        <p:spPr>
          <a:noFill/>
        </p:spPr>
        <p:txBody>
          <a:bodyPr/>
          <a:lstStyle/>
          <a:p>
            <a:fld id="{8141D139-A53E-4549-B837-669A01F12F0D}" type="slidenum">
              <a:rPr lang="en-US" smtClean="0"/>
              <a:pPr/>
              <a:t>27</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smtClean="0">
                <a:latin typeface="Arial" pitchFamily="34" charset="0"/>
              </a:rPr>
              <a:t>The thinking and development stage</a:t>
            </a:r>
            <a:r>
              <a:rPr lang="en-US" baseline="0" dirty="0" smtClean="0">
                <a:latin typeface="Arial" pitchFamily="34" charset="0"/>
              </a:rPr>
              <a:t> can be complicated. But in fact it is in the shared building of the model, and then iterations of commentary and feedback, that many of the gains are achieved – this is where people manage to get on the same page in terms of their understanding of what their program is about.   </a:t>
            </a:r>
            <a:endParaRPr lang="en-US" dirty="0" smtClean="0">
              <a:latin typeface="Arial" pitchFamily="34" charset="0"/>
            </a:endParaRPr>
          </a:p>
        </p:txBody>
      </p:sp>
      <p:sp>
        <p:nvSpPr>
          <p:cNvPr id="53252" name="Slide Number Placeholder 3"/>
          <p:cNvSpPr>
            <a:spLocks noGrp="1"/>
          </p:cNvSpPr>
          <p:nvPr>
            <p:ph type="sldNum" sz="quarter" idx="5"/>
          </p:nvPr>
        </p:nvSpPr>
        <p:spPr>
          <a:noFill/>
        </p:spPr>
        <p:txBody>
          <a:bodyPr/>
          <a:lstStyle/>
          <a:p>
            <a:fld id="{8141D139-A53E-4549-B837-669A01F12F0D}" type="slidenum">
              <a:rPr lang="en-US" smtClean="0"/>
              <a:pPr/>
              <a:t>28</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3252" name="Slide Number Placeholder 3"/>
          <p:cNvSpPr>
            <a:spLocks noGrp="1"/>
          </p:cNvSpPr>
          <p:nvPr>
            <p:ph type="sldNum" sz="quarter" idx="5"/>
          </p:nvPr>
        </p:nvSpPr>
        <p:spPr>
          <a:noFill/>
        </p:spPr>
        <p:txBody>
          <a:bodyPr/>
          <a:lstStyle/>
          <a:p>
            <a:fld id="{8141D139-A53E-4549-B837-669A01F12F0D}" type="slidenum">
              <a:rPr lang="en-US" smtClean="0"/>
              <a:pPr/>
              <a:t>29</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Protocol lays out a stepwise process </a:t>
            </a:r>
            <a:r>
              <a:rPr lang="en-US" u="sng" dirty="0" smtClean="0"/>
              <a:t>despite</a:t>
            </a:r>
            <a:r>
              <a:rPr lang="en-US" dirty="0" smtClean="0"/>
              <a:t> the inherently iterative nature of the task.</a:t>
            </a:r>
          </a:p>
          <a:p>
            <a:r>
              <a:rPr lang="en-US" dirty="0" smtClean="0"/>
              <a:t>Point out the “system-</a:t>
            </a:r>
            <a:r>
              <a:rPr lang="en-US" dirty="0" err="1" smtClean="0"/>
              <a:t>ness</a:t>
            </a:r>
            <a:r>
              <a:rPr lang="en-US" dirty="0" smtClean="0"/>
              <a:t>”</a:t>
            </a:r>
          </a:p>
          <a:p>
            <a:r>
              <a:rPr lang="en-US" dirty="0" smtClean="0"/>
              <a:t>Note: we do not take partners through a series of so-called  “systems tools” (social network analysis, etc.) but we </a:t>
            </a:r>
            <a:r>
              <a:rPr lang="en-US" u="sng" dirty="0" smtClean="0"/>
              <a:t>do </a:t>
            </a:r>
            <a:r>
              <a:rPr lang="en-US" dirty="0" smtClean="0"/>
              <a:t>build the systems perspective into all the work on programs (see </a:t>
            </a:r>
            <a:r>
              <a:rPr lang="en-US" dirty="0" err="1" smtClean="0"/>
              <a:t>jen’s</a:t>
            </a:r>
            <a:r>
              <a:rPr lang="en-US" dirty="0" smtClean="0"/>
              <a:t> quote)</a:t>
            </a:r>
          </a:p>
          <a:p>
            <a:endParaRPr lang="en-US" dirty="0"/>
          </a:p>
        </p:txBody>
      </p:sp>
      <p:sp>
        <p:nvSpPr>
          <p:cNvPr id="4" name="Slide Number Placeholder 3"/>
          <p:cNvSpPr>
            <a:spLocks noGrp="1"/>
          </p:cNvSpPr>
          <p:nvPr>
            <p:ph type="sldNum" sz="quarter" idx="10"/>
          </p:nvPr>
        </p:nvSpPr>
        <p:spPr/>
        <p:txBody>
          <a:bodyPr/>
          <a:lstStyle/>
          <a:p>
            <a:pPr>
              <a:defRPr/>
            </a:pPr>
            <a:fld id="{FB742770-F9AD-4E3D-9D05-B38DC0B64E75}" type="slidenum">
              <a:rPr lang="en-US" smtClean="0"/>
              <a:pPr>
                <a:defRPr/>
              </a:pPr>
              <a:t>43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Protocol lays out a stepwise process </a:t>
            </a:r>
            <a:r>
              <a:rPr lang="en-US" u="sng" dirty="0" smtClean="0"/>
              <a:t>despite</a:t>
            </a:r>
            <a:r>
              <a:rPr lang="en-US" dirty="0" smtClean="0"/>
              <a:t> the inherently iterative nature of the task.</a:t>
            </a:r>
          </a:p>
          <a:p>
            <a:r>
              <a:rPr lang="en-US" dirty="0" smtClean="0"/>
              <a:t>Point out the “system-</a:t>
            </a:r>
            <a:r>
              <a:rPr lang="en-US" dirty="0" err="1" smtClean="0"/>
              <a:t>ness</a:t>
            </a:r>
            <a:r>
              <a:rPr lang="en-US" dirty="0" smtClean="0"/>
              <a:t>”</a:t>
            </a:r>
          </a:p>
          <a:p>
            <a:r>
              <a:rPr lang="en-US" dirty="0" smtClean="0"/>
              <a:t>Note: we do not take partners through a series of so-called  “systems tools” (social network analysis, etc.) but we </a:t>
            </a:r>
            <a:r>
              <a:rPr lang="en-US" u="sng" dirty="0" smtClean="0"/>
              <a:t>do </a:t>
            </a:r>
            <a:r>
              <a:rPr lang="en-US" dirty="0" smtClean="0"/>
              <a:t>build the systems perspective into all the work on programs (see </a:t>
            </a:r>
            <a:r>
              <a:rPr lang="en-US" dirty="0" err="1" smtClean="0"/>
              <a:t>jen’s</a:t>
            </a:r>
            <a:r>
              <a:rPr lang="en-US" dirty="0" smtClean="0"/>
              <a:t> quote)</a:t>
            </a:r>
          </a:p>
          <a:p>
            <a:endParaRPr lang="en-US" dirty="0" smtClean="0"/>
          </a:p>
          <a:p>
            <a:endParaRPr lang="en-US" i="1" dirty="0" smtClean="0"/>
          </a:p>
          <a:p>
            <a:r>
              <a:rPr lang="en-US" i="1" dirty="0" smtClean="0"/>
              <a:t>Now I’m going to turn this over to Kelsey, who is going to talk about existing definitions of evaluation</a:t>
            </a:r>
            <a:r>
              <a:rPr lang="en-US" i="1" baseline="0" dirty="0" smtClean="0"/>
              <a:t> quality.</a:t>
            </a:r>
            <a:endParaRPr lang="en-US" i="1" dirty="0"/>
          </a:p>
        </p:txBody>
      </p:sp>
      <p:sp>
        <p:nvSpPr>
          <p:cNvPr id="4" name="Slide Number Placeholder 3"/>
          <p:cNvSpPr>
            <a:spLocks noGrp="1"/>
          </p:cNvSpPr>
          <p:nvPr>
            <p:ph type="sldNum" sz="quarter" idx="10"/>
          </p:nvPr>
        </p:nvSpPr>
        <p:spPr/>
        <p:txBody>
          <a:bodyPr/>
          <a:lstStyle/>
          <a:p>
            <a:pPr>
              <a:defRPr/>
            </a:pPr>
            <a:fld id="{FB742770-F9AD-4E3D-9D05-B38DC0B64E75}" type="slidenum">
              <a:rPr lang="en-US" smtClean="0"/>
              <a:pPr>
                <a:defRPr/>
              </a:pPr>
              <a:t>44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(somewhere in here I want to use the line “you can lead a horse to water but you can’t make him think” …</a:t>
            </a:r>
            <a:r>
              <a:rPr lang="en-US" dirty="0" smtClean="0">
                <a:sym typeface="Wingdings" pitchFamily="2" charset="2"/>
              </a:rPr>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smtClean="0">
              <a:sym typeface="Wingdings" pitchFamily="2" charset="2"/>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Wingdings" pitchFamily="2" charset="2"/>
              </a:rPr>
              <a:t>This 4</a:t>
            </a:r>
            <a:r>
              <a:rPr lang="en-US" baseline="30000" dirty="0" smtClean="0">
                <a:sym typeface="Wingdings" pitchFamily="2" charset="2"/>
              </a:rPr>
              <a:t>th</a:t>
            </a:r>
            <a:r>
              <a:rPr lang="en-US" dirty="0" smtClean="0">
                <a:sym typeface="Wingdings" pitchFamily="2" charset="2"/>
              </a:rPr>
              <a:t> point is about that synergistic extra element,</a:t>
            </a:r>
            <a:r>
              <a:rPr lang="en-US" baseline="0" dirty="0" smtClean="0">
                <a:sym typeface="Wingdings" pitchFamily="2" charset="2"/>
              </a:rPr>
              <a:t> where the whole is greater than the sum of the parts.  It’s that extra bit.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B742770-F9AD-4E3D-9D05-B38DC0B64E75}" type="slidenum">
              <a:rPr lang="en-US" smtClean="0"/>
              <a:pPr>
                <a:defRPr/>
              </a:pPr>
              <a:t>51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Nevertheless participant feedback, facilitator observation,</a:t>
            </a:r>
            <a:r>
              <a:rPr lang="en-US" baseline="0" dirty="0" smtClean="0"/>
              <a:t> </a:t>
            </a:r>
            <a:r>
              <a:rPr lang="en-US" dirty="0" smtClean="0"/>
              <a:t> and other measured outcomes pointed to many benefits relevant to other parts of people’s Extension work. There’s strong potential!</a:t>
            </a:r>
            <a:r>
              <a:rPr lang="en-US" baseline="0" dirty="0" smtClean="0"/>
              <a:t> So t</a:t>
            </a:r>
            <a:r>
              <a:rPr lang="en-US" dirty="0" smtClean="0"/>
              <a:t>he</a:t>
            </a:r>
            <a:r>
              <a:rPr lang="en-US" baseline="0" dirty="0" smtClean="0"/>
              <a:t> focus became: how to embed evaluation more constructively and seamlessly into the system – get it into the “air and water” – while also building individual capacity and access to resources </a:t>
            </a:r>
          </a:p>
          <a:p>
            <a:endParaRPr lang="en-US" dirty="0" smtClean="0"/>
          </a:p>
          <a:p>
            <a:r>
              <a:rPr lang="en-US" dirty="0" smtClean="0"/>
              <a:t>(Sources of quotes: Selected from post-EP</a:t>
            </a:r>
            <a:r>
              <a:rPr lang="en-US" baseline="0" dirty="0" smtClean="0"/>
              <a:t> Interviews conducted by SRI (n=136) and comments by Veg Team participants during Ag-in-Service presentation in November 2011.)</a:t>
            </a:r>
          </a:p>
          <a:p>
            <a:endParaRPr lang="en-US" dirty="0" smtClean="0"/>
          </a:p>
        </p:txBody>
      </p:sp>
      <p:sp>
        <p:nvSpPr>
          <p:cNvPr id="4" name="Slide Number Placeholder 3"/>
          <p:cNvSpPr>
            <a:spLocks noGrp="1"/>
          </p:cNvSpPr>
          <p:nvPr>
            <p:ph type="sldNum" sz="quarter" idx="10"/>
          </p:nvPr>
        </p:nvSpPr>
        <p:spPr/>
        <p:txBody>
          <a:bodyPr/>
          <a:lstStyle/>
          <a:p>
            <a:pPr>
              <a:defRPr/>
            </a:pPr>
            <a:fld id="{9FAED7B4-E54D-4A89-850A-B743173B9908}" type="slidenum">
              <a:rPr lang="en-US" smtClean="0"/>
              <a:pPr>
                <a:defRPr/>
              </a:pPr>
              <a:t>52</a:t>
            </a:fld>
            <a:endParaRPr lang="en-US"/>
          </a:p>
        </p:txBody>
      </p:sp>
    </p:spTree>
    <p:extLst>
      <p:ext uri="{BB962C8B-B14F-4D97-AF65-F5344CB8AC3E}">
        <p14:creationId xmlns:p14="http://schemas.microsoft.com/office/powerpoint/2010/main" val="37080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AED7B4-E54D-4A89-850A-B743173B9908}" type="slidenum">
              <a:rPr lang="en-US" smtClean="0"/>
              <a:pPr>
                <a:defRPr/>
              </a:pPr>
              <a:t>7</a:t>
            </a:fld>
            <a:endParaRPr lang="en-US"/>
          </a:p>
        </p:txBody>
      </p:sp>
    </p:spTree>
    <p:extLst>
      <p:ext uri="{BB962C8B-B14F-4D97-AF65-F5344CB8AC3E}">
        <p14:creationId xmlns:p14="http://schemas.microsoft.com/office/powerpoint/2010/main" val="4150604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AED7B4-E54D-4A89-850A-B743173B9908}" type="slidenum">
              <a:rPr lang="en-US" smtClean="0"/>
              <a:pPr>
                <a:defRPr/>
              </a:pPr>
              <a:t>53</a:t>
            </a:fld>
            <a:endParaRPr lang="en-US"/>
          </a:p>
        </p:txBody>
      </p:sp>
    </p:spTree>
    <p:extLst>
      <p:ext uri="{BB962C8B-B14F-4D97-AF65-F5344CB8AC3E}">
        <p14:creationId xmlns:p14="http://schemas.microsoft.com/office/powerpoint/2010/main" val="404983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Protocol lays out a stepwise process </a:t>
            </a:r>
            <a:r>
              <a:rPr lang="en-US" u="sng" dirty="0" smtClean="0"/>
              <a:t>despite</a:t>
            </a:r>
            <a:r>
              <a:rPr lang="en-US" dirty="0" smtClean="0"/>
              <a:t> the inherently iterative nature of the task.</a:t>
            </a:r>
          </a:p>
          <a:p>
            <a:r>
              <a:rPr lang="en-US" dirty="0" smtClean="0"/>
              <a:t>Point out the “system-</a:t>
            </a:r>
            <a:r>
              <a:rPr lang="en-US" dirty="0" err="1" smtClean="0"/>
              <a:t>ness</a:t>
            </a:r>
            <a:r>
              <a:rPr lang="en-US" dirty="0" smtClean="0"/>
              <a:t>”</a:t>
            </a:r>
          </a:p>
          <a:p>
            <a:r>
              <a:rPr lang="en-US" dirty="0" smtClean="0"/>
              <a:t>Note: we do not take partners through a series of so-called  “systems tools” (social network analysis, etc.) but we </a:t>
            </a:r>
            <a:r>
              <a:rPr lang="en-US" u="sng" dirty="0" smtClean="0"/>
              <a:t>do </a:t>
            </a:r>
            <a:r>
              <a:rPr lang="en-US" dirty="0" smtClean="0"/>
              <a:t>build the systems perspective into all the work on programs (see </a:t>
            </a:r>
            <a:r>
              <a:rPr lang="en-US" dirty="0" err="1" smtClean="0"/>
              <a:t>jen’s</a:t>
            </a:r>
            <a:r>
              <a:rPr lang="en-US" dirty="0" smtClean="0"/>
              <a:t> quote)</a:t>
            </a:r>
          </a:p>
          <a:p>
            <a:endParaRPr lang="en-US" dirty="0"/>
          </a:p>
        </p:txBody>
      </p:sp>
      <p:sp>
        <p:nvSpPr>
          <p:cNvPr id="4" name="Slide Number Placeholder 3"/>
          <p:cNvSpPr>
            <a:spLocks noGrp="1"/>
          </p:cNvSpPr>
          <p:nvPr>
            <p:ph type="sldNum" sz="quarter" idx="10"/>
          </p:nvPr>
        </p:nvSpPr>
        <p:spPr/>
        <p:txBody>
          <a:bodyPr/>
          <a:lstStyle/>
          <a:p>
            <a:pPr>
              <a:defRPr/>
            </a:pPr>
            <a:fld id="{FB742770-F9AD-4E3D-9D05-B38DC0B64E75}"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We invite EP participants to cast a “wide net” when thinking about stakeholders – those who care</a:t>
            </a:r>
            <a:r>
              <a:rPr lang="en-US" baseline="0" dirty="0" smtClean="0">
                <a:latin typeface="Arial" pitchFamily="34" charset="0"/>
              </a:rPr>
              <a:t> about (or would care if they knew about) the program.</a:t>
            </a:r>
            <a:endParaRPr lang="en-US" dirty="0" smtClean="0">
              <a:latin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86" eaLnBrk="0" hangingPunct="0">
              <a:defRPr i="1">
                <a:solidFill>
                  <a:schemeClr val="tx1"/>
                </a:solidFill>
                <a:latin typeface="Arial" pitchFamily="34" charset="0"/>
              </a:defRPr>
            </a:lvl1pPr>
            <a:lvl2pPr marL="735820" indent="-283007" defTabSz="913486" eaLnBrk="0" hangingPunct="0">
              <a:defRPr i="1">
                <a:solidFill>
                  <a:schemeClr val="tx1"/>
                </a:solidFill>
                <a:latin typeface="Arial" pitchFamily="34" charset="0"/>
              </a:defRPr>
            </a:lvl2pPr>
            <a:lvl3pPr marL="1132030" indent="-226406" defTabSz="913486" eaLnBrk="0" hangingPunct="0">
              <a:defRPr i="1">
                <a:solidFill>
                  <a:schemeClr val="tx1"/>
                </a:solidFill>
                <a:latin typeface="Arial" pitchFamily="34" charset="0"/>
              </a:defRPr>
            </a:lvl3pPr>
            <a:lvl4pPr marL="1584842" indent="-226406" defTabSz="913486" eaLnBrk="0" hangingPunct="0">
              <a:defRPr i="1">
                <a:solidFill>
                  <a:schemeClr val="tx1"/>
                </a:solidFill>
                <a:latin typeface="Arial" pitchFamily="34" charset="0"/>
              </a:defRPr>
            </a:lvl4pPr>
            <a:lvl5pPr marL="2037655" indent="-226406" defTabSz="913486" eaLnBrk="0" hangingPunct="0">
              <a:defRPr i="1">
                <a:solidFill>
                  <a:schemeClr val="tx1"/>
                </a:solidFill>
                <a:latin typeface="Arial" pitchFamily="34" charset="0"/>
              </a:defRPr>
            </a:lvl5pPr>
            <a:lvl6pPr marL="2490466" indent="-226406" defTabSz="913486" eaLnBrk="0" fontAlgn="base" hangingPunct="0">
              <a:spcBef>
                <a:spcPct val="0"/>
              </a:spcBef>
              <a:spcAft>
                <a:spcPct val="0"/>
              </a:spcAft>
              <a:defRPr i="1">
                <a:solidFill>
                  <a:schemeClr val="tx1"/>
                </a:solidFill>
                <a:latin typeface="Arial" pitchFamily="34" charset="0"/>
              </a:defRPr>
            </a:lvl6pPr>
            <a:lvl7pPr marL="2943279" indent="-226406" defTabSz="913486" eaLnBrk="0" fontAlgn="base" hangingPunct="0">
              <a:spcBef>
                <a:spcPct val="0"/>
              </a:spcBef>
              <a:spcAft>
                <a:spcPct val="0"/>
              </a:spcAft>
              <a:defRPr i="1">
                <a:solidFill>
                  <a:schemeClr val="tx1"/>
                </a:solidFill>
                <a:latin typeface="Arial" pitchFamily="34" charset="0"/>
              </a:defRPr>
            </a:lvl7pPr>
            <a:lvl8pPr marL="3396091" indent="-226406" defTabSz="913486" eaLnBrk="0" fontAlgn="base" hangingPunct="0">
              <a:spcBef>
                <a:spcPct val="0"/>
              </a:spcBef>
              <a:spcAft>
                <a:spcPct val="0"/>
              </a:spcAft>
              <a:defRPr i="1">
                <a:solidFill>
                  <a:schemeClr val="tx1"/>
                </a:solidFill>
                <a:latin typeface="Arial" pitchFamily="34" charset="0"/>
              </a:defRPr>
            </a:lvl8pPr>
            <a:lvl9pPr marL="3848902" indent="-226406" defTabSz="913486" eaLnBrk="0" fontAlgn="base" hangingPunct="0">
              <a:spcBef>
                <a:spcPct val="0"/>
              </a:spcBef>
              <a:spcAft>
                <a:spcPct val="0"/>
              </a:spcAft>
              <a:defRPr i="1">
                <a:solidFill>
                  <a:schemeClr val="tx1"/>
                </a:solidFill>
                <a:latin typeface="Arial" pitchFamily="34" charset="0"/>
              </a:defRPr>
            </a:lvl9pPr>
          </a:lstStyle>
          <a:p>
            <a:pPr eaLnBrk="1" hangingPunct="1"/>
            <a:fld id="{AFFF7561-E9F2-4AC8-BCF9-EA34254A129A}" type="slidenum">
              <a:rPr lang="en-US" i="0" smtClean="0"/>
              <a:pPr eaLnBrk="1" hangingPunct="1"/>
              <a:t>11</a:t>
            </a:fld>
            <a:endParaRPr lang="en-US" i="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LM’s incorporate</a:t>
            </a:r>
            <a:r>
              <a:rPr lang="en-US" baseline="0" dirty="0" smtClean="0"/>
              <a:t> thinking, reasoning, “logic” (of course), to produce a representation of something you want to show or describe. As a model, you have to decide what elements to include and how much detail you need, while not overburdening the model too much. It has to be readable, comprehensible, and should succeed in conveying the essential ideas about what the program is, what it entails, and how it works.</a:t>
            </a: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136759-9F6D-4159-A504-D5CADDD289DC}"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formats and templates out there. Note what</a:t>
            </a:r>
            <a:r>
              <a:rPr lang="en-US" baseline="0" dirty="0" smtClean="0"/>
              <a:t> features are common and what features are different in various models.</a:t>
            </a:r>
            <a:endParaRPr lang="en-US" dirty="0"/>
          </a:p>
        </p:txBody>
      </p:sp>
      <p:sp>
        <p:nvSpPr>
          <p:cNvPr id="4" name="Slide Number Placeholder 3"/>
          <p:cNvSpPr>
            <a:spLocks noGrp="1"/>
          </p:cNvSpPr>
          <p:nvPr>
            <p:ph type="sldNum" sz="quarter" idx="10"/>
          </p:nvPr>
        </p:nvSpPr>
        <p:spPr/>
        <p:txBody>
          <a:bodyPr/>
          <a:lstStyle/>
          <a:p>
            <a:pPr>
              <a:defRPr/>
            </a:pPr>
            <a:fld id="{F26853F0-2861-4399-95EB-E4B9A810BC98}" type="slidenum">
              <a:rPr lang="en-US" smtClean="0"/>
              <a:pPr>
                <a:defRPr/>
              </a:pPr>
              <a:t>13</a:t>
            </a:fld>
            <a:endParaRPr lang="en-US"/>
          </a:p>
        </p:txBody>
      </p:sp>
    </p:spTree>
    <p:extLst>
      <p:ext uri="{BB962C8B-B14F-4D97-AF65-F5344CB8AC3E}">
        <p14:creationId xmlns:p14="http://schemas.microsoft.com/office/powerpoint/2010/main" val="302018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formats and templates out there. Note what</a:t>
            </a:r>
            <a:r>
              <a:rPr lang="en-US" baseline="0" dirty="0" smtClean="0"/>
              <a:t> features are common and what features are different in various models.</a:t>
            </a:r>
            <a:endParaRPr lang="en-US" dirty="0"/>
          </a:p>
        </p:txBody>
      </p:sp>
      <p:sp>
        <p:nvSpPr>
          <p:cNvPr id="4" name="Slide Number Placeholder 3"/>
          <p:cNvSpPr>
            <a:spLocks noGrp="1"/>
          </p:cNvSpPr>
          <p:nvPr>
            <p:ph type="sldNum" sz="quarter" idx="10"/>
          </p:nvPr>
        </p:nvSpPr>
        <p:spPr/>
        <p:txBody>
          <a:bodyPr/>
          <a:lstStyle/>
          <a:p>
            <a:pPr>
              <a:defRPr/>
            </a:pPr>
            <a:fld id="{F26853F0-2861-4399-95EB-E4B9A810BC98}" type="slidenum">
              <a:rPr lang="en-US" smtClean="0"/>
              <a:pPr>
                <a:defRPr/>
              </a:pPr>
              <a:t>14</a:t>
            </a:fld>
            <a:endParaRPr lang="en-US"/>
          </a:p>
        </p:txBody>
      </p:sp>
    </p:spTree>
    <p:extLst>
      <p:ext uri="{BB962C8B-B14F-4D97-AF65-F5344CB8AC3E}">
        <p14:creationId xmlns:p14="http://schemas.microsoft.com/office/powerpoint/2010/main" val="3020182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462" eaLnBrk="0" hangingPunct="0">
              <a:defRPr sz="1500">
                <a:solidFill>
                  <a:schemeClr val="tx1"/>
                </a:solidFill>
                <a:latin typeface="HandelGotDBol" pitchFamily="34" charset="0"/>
                <a:ea typeface="ＭＳ Ｐゴシック" pitchFamily="34" charset="-128"/>
              </a:defRPr>
            </a:lvl1pPr>
            <a:lvl2pPr marL="702756" indent="-270291" defTabSz="893462" eaLnBrk="0" hangingPunct="0">
              <a:defRPr sz="1500">
                <a:solidFill>
                  <a:schemeClr val="tx1"/>
                </a:solidFill>
                <a:latin typeface="HandelGotDBol" pitchFamily="34" charset="0"/>
                <a:ea typeface="ＭＳ Ｐゴシック" pitchFamily="34" charset="-128"/>
              </a:defRPr>
            </a:lvl2pPr>
            <a:lvl3pPr marL="1081164" indent="-216233" defTabSz="893462" eaLnBrk="0" hangingPunct="0">
              <a:defRPr sz="1500">
                <a:solidFill>
                  <a:schemeClr val="tx1"/>
                </a:solidFill>
                <a:latin typeface="HandelGotDBol" pitchFamily="34" charset="0"/>
                <a:ea typeface="ＭＳ Ｐゴシック" pitchFamily="34" charset="-128"/>
              </a:defRPr>
            </a:lvl3pPr>
            <a:lvl4pPr marL="1513629" indent="-216233" defTabSz="893462" eaLnBrk="0" hangingPunct="0">
              <a:defRPr sz="1500">
                <a:solidFill>
                  <a:schemeClr val="tx1"/>
                </a:solidFill>
                <a:latin typeface="HandelGotDBol" pitchFamily="34" charset="0"/>
                <a:ea typeface="ＭＳ Ｐゴシック" pitchFamily="34" charset="-128"/>
              </a:defRPr>
            </a:lvl4pPr>
            <a:lvl5pPr marL="1946095" indent="-216233" defTabSz="893462" eaLnBrk="0" hangingPunct="0">
              <a:defRPr sz="1500">
                <a:solidFill>
                  <a:schemeClr val="tx1"/>
                </a:solidFill>
                <a:latin typeface="HandelGotDBol" pitchFamily="34" charset="0"/>
                <a:ea typeface="ＭＳ Ｐゴシック" pitchFamily="34" charset="-128"/>
              </a:defRPr>
            </a:lvl5pPr>
            <a:lvl6pPr marL="2378560" indent="-216233" defTabSz="893462" eaLnBrk="0" fontAlgn="base" hangingPunct="0">
              <a:spcBef>
                <a:spcPct val="0"/>
              </a:spcBef>
              <a:spcAft>
                <a:spcPct val="0"/>
              </a:spcAft>
              <a:defRPr sz="1500">
                <a:solidFill>
                  <a:schemeClr val="tx1"/>
                </a:solidFill>
                <a:latin typeface="HandelGotDBol" pitchFamily="34" charset="0"/>
                <a:ea typeface="ＭＳ Ｐゴシック" pitchFamily="34" charset="-128"/>
              </a:defRPr>
            </a:lvl6pPr>
            <a:lvl7pPr marL="2811026" indent="-216233" defTabSz="893462" eaLnBrk="0" fontAlgn="base" hangingPunct="0">
              <a:spcBef>
                <a:spcPct val="0"/>
              </a:spcBef>
              <a:spcAft>
                <a:spcPct val="0"/>
              </a:spcAft>
              <a:defRPr sz="1500">
                <a:solidFill>
                  <a:schemeClr val="tx1"/>
                </a:solidFill>
                <a:latin typeface="HandelGotDBol" pitchFamily="34" charset="0"/>
                <a:ea typeface="ＭＳ Ｐゴシック" pitchFamily="34" charset="-128"/>
              </a:defRPr>
            </a:lvl7pPr>
            <a:lvl8pPr marL="3243491" indent="-216233" defTabSz="893462" eaLnBrk="0" fontAlgn="base" hangingPunct="0">
              <a:spcBef>
                <a:spcPct val="0"/>
              </a:spcBef>
              <a:spcAft>
                <a:spcPct val="0"/>
              </a:spcAft>
              <a:defRPr sz="1500">
                <a:solidFill>
                  <a:schemeClr val="tx1"/>
                </a:solidFill>
                <a:latin typeface="HandelGotDBol" pitchFamily="34" charset="0"/>
                <a:ea typeface="ＭＳ Ｐゴシック" pitchFamily="34" charset="-128"/>
              </a:defRPr>
            </a:lvl8pPr>
            <a:lvl9pPr marL="3675957" indent="-216233" defTabSz="893462" eaLnBrk="0" fontAlgn="base" hangingPunct="0">
              <a:spcBef>
                <a:spcPct val="0"/>
              </a:spcBef>
              <a:spcAft>
                <a:spcPct val="0"/>
              </a:spcAft>
              <a:defRPr sz="1500">
                <a:solidFill>
                  <a:schemeClr val="tx1"/>
                </a:solidFill>
                <a:latin typeface="HandelGotDBol" pitchFamily="34" charset="0"/>
                <a:ea typeface="ＭＳ Ｐゴシック" pitchFamily="34" charset="-128"/>
              </a:defRPr>
            </a:lvl9pPr>
          </a:lstStyle>
          <a:p>
            <a:pPr eaLnBrk="1" hangingPunct="1"/>
            <a:fld id="{A2FABD6F-216A-4029-ADF5-0E7A9A7652D3}" type="slidenum">
              <a:rPr lang="en-US" sz="1100">
                <a:latin typeface="Times New Roman" pitchFamily="18" charset="0"/>
              </a:rPr>
              <a:pPr eaLnBrk="1" hangingPunct="1"/>
              <a:t>15</a:t>
            </a:fld>
            <a:endParaRPr lang="en-US" sz="1100">
              <a:latin typeface="Times New Roman" pitchFamily="18" charset="0"/>
            </a:endParaRPr>
          </a:p>
        </p:txBody>
      </p:sp>
      <p:sp>
        <p:nvSpPr>
          <p:cNvPr id="126979" name="Rectangle 2"/>
          <p:cNvSpPr>
            <a:spLocks noGrp="1" noRot="1" noChangeAspect="1" noChangeArrowheads="1" noTextEdit="1"/>
          </p:cNvSpPr>
          <p:nvPr>
            <p:ph type="sldImg"/>
          </p:nvPr>
        </p:nvSpPr>
        <p:spPr>
          <a:xfrm>
            <a:off x="1222375" y="757238"/>
            <a:ext cx="4484688" cy="3365500"/>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Times New Roman" pitchFamily="18" charset="0"/>
                <a:ea typeface="ＭＳ Ｐゴシック" pitchFamily="34" charset="-128"/>
              </a:rPr>
              <a:t>Here we have a full depiction of program development.  We see that everything starts with a clear articulation of the originating situation from which priorities are set.  This sets into motion the programmatic response – as displayed in the logic model of what is expected to occur…the connections and relationships between inputs-outputs- and outcomes. </a:t>
            </a:r>
          </a:p>
          <a:p>
            <a:pPr eaLnBrk="1" hangingPunct="1"/>
            <a:r>
              <a:rPr lang="en-US" smtClean="0">
                <a:latin typeface="Times New Roman" pitchFamily="18" charset="0"/>
                <a:ea typeface="ＭＳ Ｐゴシック" pitchFamily="34" charset="-128"/>
              </a:rPr>
              <a:t>Often not included in the graphical LM display but important to articulate are</a:t>
            </a:r>
          </a:p>
          <a:p>
            <a:pPr eaLnBrk="1" hangingPunct="1"/>
            <a:r>
              <a:rPr lang="en-US" smtClean="0">
                <a:latin typeface="Times New Roman" pitchFamily="18" charset="0"/>
                <a:ea typeface="ＭＳ Ｐゴシック" pitchFamily="34" charset="-128"/>
              </a:rPr>
              <a:t>Assumptions</a:t>
            </a:r>
          </a:p>
          <a:p>
            <a:pPr eaLnBrk="1" hangingPunct="1"/>
            <a:r>
              <a:rPr lang="en-US" smtClean="0">
                <a:latin typeface="Times New Roman" pitchFamily="18" charset="0"/>
                <a:ea typeface="ＭＳ Ｐゴシック" pitchFamily="34" charset="-128"/>
              </a:rPr>
              <a:t>External factors, for example, do financial institutions exist; are they accessible</a:t>
            </a:r>
          </a:p>
          <a:p>
            <a:pPr eaLnBrk="1" hangingPunct="1"/>
            <a:r>
              <a:rPr lang="en-US" smtClean="0">
                <a:latin typeface="Times New Roman" pitchFamily="18" charset="0"/>
                <a:ea typeface="ＭＳ Ｐゴシック" pitchFamily="34" charset="-128"/>
              </a:rPr>
              <a:t>(barriers and facilitators)  </a:t>
            </a:r>
          </a:p>
          <a:p>
            <a:pPr eaLnBrk="1" hangingPunct="1"/>
            <a:r>
              <a:rPr lang="en-US" smtClean="0">
                <a:latin typeface="Times New Roman" pitchFamily="18" charset="0"/>
                <a:ea typeface="ＭＳ Ｐゴシック" pitchFamily="34" charset="-128"/>
              </a:rPr>
              <a:t>Evaluation runs over the course of the program and is part of the program design.</a:t>
            </a:r>
          </a:p>
          <a:p>
            <a:pPr eaLnBrk="1" hangingPunct="1"/>
            <a:r>
              <a:rPr lang="en-US" smtClean="0">
                <a:latin typeface="Times New Roman" pitchFamily="18" charset="0"/>
                <a:ea typeface="ＭＳ Ｐゴシック" pitchFamily="34" charset="-128"/>
              </a:rPr>
              <a:t>Looks linear but is not…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36C2FC-4236-416E-BF63-D7CEB1BCA310}" type="slidenum">
              <a:rPr lang="en-US" smtClean="0"/>
              <a:pPr fontAlgn="base">
                <a:spcBef>
                  <a:spcPct val="0"/>
                </a:spcBef>
                <a:spcAft>
                  <a:spcPct val="0"/>
                </a:spcAft>
                <a:defRPr/>
              </a:pPr>
              <a:t>16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srcRect/>
          <a:stretch>
            <a:fillRect/>
          </a:stretch>
        </p:blipFill>
        <p:spPr bwMode="auto">
          <a:xfrm>
            <a:off x="0" y="0"/>
            <a:ext cx="990600" cy="904875"/>
          </a:xfrm>
          <a:prstGeom prst="rect">
            <a:avLst/>
          </a:prstGeom>
          <a:noFill/>
          <a:ln w="9525">
            <a:noFill/>
            <a:miter lim="800000"/>
            <a:headEnd/>
            <a:tailEnd/>
          </a:ln>
        </p:spPr>
      </p:pic>
      <p:sp>
        <p:nvSpPr>
          <p:cNvPr id="5" name="Line 11"/>
          <p:cNvSpPr>
            <a:spLocks noChangeShapeType="1"/>
          </p:cNvSpPr>
          <p:nvPr/>
        </p:nvSpPr>
        <p:spPr bwMode="auto">
          <a:xfrm>
            <a:off x="0" y="914400"/>
            <a:ext cx="5867400" cy="0"/>
          </a:xfrm>
          <a:prstGeom prst="line">
            <a:avLst/>
          </a:prstGeom>
          <a:noFill/>
          <a:ln w="76200">
            <a:solidFill>
              <a:srgbClr val="B41B1D"/>
            </a:solidFill>
            <a:round/>
            <a:headEnd/>
            <a:tailEnd/>
          </a:ln>
          <a:effectLst/>
        </p:spPr>
        <p:txBody>
          <a:bodyPr/>
          <a:lstStyle/>
          <a:p>
            <a:pPr>
              <a:defRPr/>
            </a:pPr>
            <a:endParaRPr lang="en-US" i="0"/>
          </a:p>
        </p:txBody>
      </p:sp>
      <p:sp>
        <p:nvSpPr>
          <p:cNvPr id="6" name="Rectangle 14"/>
          <p:cNvSpPr>
            <a:spLocks noChangeArrowheads="1"/>
          </p:cNvSpPr>
          <p:nvPr/>
        </p:nvSpPr>
        <p:spPr bwMode="auto">
          <a:xfrm>
            <a:off x="990600" y="0"/>
            <a:ext cx="8153400" cy="944563"/>
          </a:xfrm>
          <a:prstGeom prst="rect">
            <a:avLst/>
          </a:prstGeom>
          <a:solidFill>
            <a:srgbClr val="B41B1D"/>
          </a:solidFill>
          <a:ln w="9525">
            <a:solidFill>
              <a:srgbClr val="B41B1D"/>
            </a:solidFill>
            <a:miter lim="800000"/>
            <a:headEnd/>
            <a:tailEnd/>
          </a:ln>
          <a:effectLst/>
        </p:spPr>
        <p:txBody>
          <a:bodyPr wrap="none" anchor="ctr"/>
          <a:lstStyle/>
          <a:p>
            <a:pPr>
              <a:defRPr/>
            </a:pPr>
            <a:r>
              <a:rPr lang="en-US" i="0">
                <a:solidFill>
                  <a:schemeClr val="bg1"/>
                </a:solidFill>
              </a:rPr>
              <a:t>Cornell University</a:t>
            </a:r>
          </a:p>
          <a:p>
            <a:pPr>
              <a:defRPr/>
            </a:pPr>
            <a:r>
              <a:rPr lang="en-US" i="0">
                <a:solidFill>
                  <a:schemeClr val="bg1"/>
                </a:solidFill>
              </a:rPr>
              <a:t>Cornell Office for Research on Evaluation (CORE)</a:t>
            </a:r>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7"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0">
                <a:latin typeface="Arial" pitchFamily="34" charset="0"/>
              </a:defRPr>
            </a:lvl1pPr>
          </a:lstStyle>
          <a:p>
            <a:fld id="{9C58EBDE-6C87-48DF-BB65-260EC85DB837}" type="datetimeFigureOut">
              <a:rPr lang="en-US" smtClean="0"/>
              <a:t>5/24/2014</a:t>
            </a:fld>
            <a:endParaRPr lang="en-US"/>
          </a:p>
        </p:txBody>
      </p:sp>
      <p:sp>
        <p:nvSpPr>
          <p:cNvPr id="8"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i="0">
                <a:latin typeface="Arial" pitchFamily="34" charset="0"/>
              </a:defRPr>
            </a:lvl1pPr>
          </a:lstStyle>
          <a:p>
            <a:endParaRPr lang="en-US"/>
          </a:p>
        </p:txBody>
      </p:sp>
      <p:sp>
        <p:nvSpPr>
          <p:cNvPr id="9" name="Rectangle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i="0">
                <a:latin typeface="Arial" pitchFamily="34" charset="0"/>
              </a:defRPr>
            </a:lvl1pPr>
          </a:lstStyle>
          <a:p>
            <a:fld id="{94E7733E-6DB1-4BCF-A6A3-35526D5CC6AD}"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0"/>
            <a:ext cx="21717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3627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19200"/>
            <a:ext cx="8229600" cy="5257800"/>
          </a:xfrm>
        </p:spPr>
        <p:txBody>
          <a:bodyPr/>
          <a:lstStyle/>
          <a:p>
            <a:pPr lvl="0"/>
            <a:r>
              <a:rPr lang="en-US" noProof="0" smtClean="0"/>
              <a:t>Click icon to add table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38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3344358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2012212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141782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3656918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42377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3776026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3457669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1961008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1509536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684933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22F0B6-0206-423C-986D-6F734AFACE31}" type="datetimeFigureOut">
              <a:rPr lang="en-US" smtClean="0"/>
              <a:pPr/>
              <a:t>5/24/2014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6524521-2EDF-40D2-A67B-BAAEE4F35378}" type="slidenum">
              <a:rPr lang="en-US" smtClean="0"/>
              <a:pPr/>
              <a:t>‹#›</a:t>
            </a:fld>
            <a:endParaRPr lang="en-US"/>
          </a:p>
        </p:txBody>
      </p:sp>
    </p:spTree>
    <p:extLst>
      <p:ext uri="{BB962C8B-B14F-4D97-AF65-F5344CB8AC3E}">
        <p14:creationId xmlns:p14="http://schemas.microsoft.com/office/powerpoint/2010/main" val="194185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4036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p:cNvPicPr>
            <a:picLocks noChangeAspect="1" noChangeArrowheads="1"/>
          </p:cNvPicPr>
          <p:nvPr/>
        </p:nvPicPr>
        <p:blipFill>
          <a:blip r:embed="rId16" cstate="print"/>
          <a:srcRect/>
          <a:stretch>
            <a:fillRect/>
          </a:stretch>
        </p:blipFill>
        <p:spPr bwMode="auto">
          <a:xfrm>
            <a:off x="0" y="0"/>
            <a:ext cx="990600" cy="904875"/>
          </a:xfrm>
          <a:prstGeom prst="rect">
            <a:avLst/>
          </a:prstGeom>
          <a:noFill/>
          <a:ln w="9525">
            <a:noFill/>
            <a:miter lim="800000"/>
            <a:headEnd/>
            <a:tailEnd/>
          </a:ln>
        </p:spPr>
      </p:pic>
      <p:sp>
        <p:nvSpPr>
          <p:cNvPr id="4102" name="Line 6"/>
          <p:cNvSpPr>
            <a:spLocks noChangeShapeType="1"/>
          </p:cNvSpPr>
          <p:nvPr/>
        </p:nvSpPr>
        <p:spPr bwMode="auto">
          <a:xfrm>
            <a:off x="0" y="914400"/>
            <a:ext cx="5867400" cy="0"/>
          </a:xfrm>
          <a:prstGeom prst="line">
            <a:avLst/>
          </a:prstGeom>
          <a:noFill/>
          <a:ln w="76200">
            <a:solidFill>
              <a:srgbClr val="B41B1D"/>
            </a:solidFill>
            <a:round/>
            <a:headEnd/>
            <a:tailEnd/>
          </a:ln>
          <a:effectLst/>
        </p:spPr>
        <p:txBody>
          <a:bodyPr/>
          <a:lstStyle/>
          <a:p>
            <a:pPr>
              <a:defRPr/>
            </a:pPr>
            <a:endParaRPr lang="en-US" i="0"/>
          </a:p>
        </p:txBody>
      </p:sp>
      <p:sp>
        <p:nvSpPr>
          <p:cNvPr id="1028" name="Rectangle 8"/>
          <p:cNvSpPr>
            <a:spLocks noGrp="1" noChangeArrowheads="1"/>
          </p:cNvSpPr>
          <p:nvPr>
            <p:ph type="title"/>
          </p:nvPr>
        </p:nvSpPr>
        <p:spPr bwMode="auto">
          <a:xfrm>
            <a:off x="990600" y="0"/>
            <a:ext cx="8153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9"/>
          <p:cNvSpPr>
            <a:spLocks noGrp="1" noChangeArrowheads="1"/>
          </p:cNvSpPr>
          <p:nvPr>
            <p:ph type="body" idx="1"/>
          </p:nvPr>
        </p:nvSpPr>
        <p:spPr bwMode="auto">
          <a:xfrm>
            <a:off x="457200" y="1219200"/>
            <a:ext cx="8229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fontAlgn="base" hangingPunct="1">
        <a:spcBef>
          <a:spcPct val="0"/>
        </a:spcBef>
        <a:spcAft>
          <a:spcPct val="0"/>
        </a:spcAft>
        <a:defRPr sz="2800">
          <a:solidFill>
            <a:srgbClr val="B41B1D"/>
          </a:solidFill>
          <a:latin typeface="+mj-lt"/>
          <a:ea typeface="+mj-ea"/>
          <a:cs typeface="+mj-cs"/>
        </a:defRPr>
      </a:lvl1pPr>
      <a:lvl2pPr algn="l" rtl="0" eaLnBrk="1" fontAlgn="base" hangingPunct="1">
        <a:spcBef>
          <a:spcPct val="0"/>
        </a:spcBef>
        <a:spcAft>
          <a:spcPct val="0"/>
        </a:spcAft>
        <a:defRPr sz="2800">
          <a:solidFill>
            <a:srgbClr val="B41B1D"/>
          </a:solidFill>
          <a:latin typeface="Arial" charset="0"/>
        </a:defRPr>
      </a:lvl2pPr>
      <a:lvl3pPr algn="l" rtl="0" eaLnBrk="1" fontAlgn="base" hangingPunct="1">
        <a:spcBef>
          <a:spcPct val="0"/>
        </a:spcBef>
        <a:spcAft>
          <a:spcPct val="0"/>
        </a:spcAft>
        <a:defRPr sz="2800">
          <a:solidFill>
            <a:srgbClr val="B41B1D"/>
          </a:solidFill>
          <a:latin typeface="Arial" charset="0"/>
        </a:defRPr>
      </a:lvl3pPr>
      <a:lvl4pPr algn="l" rtl="0" eaLnBrk="1" fontAlgn="base" hangingPunct="1">
        <a:spcBef>
          <a:spcPct val="0"/>
        </a:spcBef>
        <a:spcAft>
          <a:spcPct val="0"/>
        </a:spcAft>
        <a:defRPr sz="2800">
          <a:solidFill>
            <a:srgbClr val="B41B1D"/>
          </a:solidFill>
          <a:latin typeface="Arial" charset="0"/>
        </a:defRPr>
      </a:lvl4pPr>
      <a:lvl5pPr algn="l" rtl="0" eaLnBrk="1" fontAlgn="base" hangingPunct="1">
        <a:spcBef>
          <a:spcPct val="0"/>
        </a:spcBef>
        <a:spcAft>
          <a:spcPct val="0"/>
        </a:spcAft>
        <a:defRPr sz="2800">
          <a:solidFill>
            <a:srgbClr val="B41B1D"/>
          </a:solidFill>
          <a:latin typeface="Arial" charset="0"/>
        </a:defRPr>
      </a:lvl5pPr>
      <a:lvl6pPr marL="457200" algn="l" rtl="0" eaLnBrk="1" fontAlgn="base" hangingPunct="1">
        <a:spcBef>
          <a:spcPct val="0"/>
        </a:spcBef>
        <a:spcAft>
          <a:spcPct val="0"/>
        </a:spcAft>
        <a:defRPr sz="2800">
          <a:solidFill>
            <a:srgbClr val="B41B1D"/>
          </a:solidFill>
          <a:latin typeface="Arial" charset="0"/>
        </a:defRPr>
      </a:lvl6pPr>
      <a:lvl7pPr marL="914400" algn="l" rtl="0" eaLnBrk="1" fontAlgn="base" hangingPunct="1">
        <a:spcBef>
          <a:spcPct val="0"/>
        </a:spcBef>
        <a:spcAft>
          <a:spcPct val="0"/>
        </a:spcAft>
        <a:defRPr sz="2800">
          <a:solidFill>
            <a:srgbClr val="B41B1D"/>
          </a:solidFill>
          <a:latin typeface="Arial" charset="0"/>
        </a:defRPr>
      </a:lvl7pPr>
      <a:lvl8pPr marL="1371600" algn="l" rtl="0" eaLnBrk="1" fontAlgn="base" hangingPunct="1">
        <a:spcBef>
          <a:spcPct val="0"/>
        </a:spcBef>
        <a:spcAft>
          <a:spcPct val="0"/>
        </a:spcAft>
        <a:defRPr sz="2800">
          <a:solidFill>
            <a:srgbClr val="B41B1D"/>
          </a:solidFill>
          <a:latin typeface="Arial" charset="0"/>
        </a:defRPr>
      </a:lvl8pPr>
      <a:lvl9pPr marL="1828800" algn="l" rtl="0" eaLnBrk="1" fontAlgn="base" hangingPunct="1">
        <a:spcBef>
          <a:spcPct val="0"/>
        </a:spcBef>
        <a:spcAft>
          <a:spcPct val="0"/>
        </a:spcAft>
        <a:defRPr sz="2800">
          <a:solidFill>
            <a:srgbClr val="B41B1D"/>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1713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csrees.usda.gov/business/reporting/part/gen_logic_model.pdf"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csrees.usda.gov/business/reporting/part/gen_logic_model.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VEtUNSvE-EvS8M&amp;tbnid=7Nc7OL4UtfndAM:&amp;ved=0CAgQjRw&amp;url=http%3A%2F%2Fcynthiawillis.blogspot.com%2F2011_04_01_archive.html&amp;ei=0wCBU4L-M-bNsQSjjoDIBw&amp;psig=AFQjCNHbEaH8_rPyEIGhoMQk0BJVyd7GHw&amp;ust=1401049683953135"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spinetree.org/spinetree/core/graphics/index.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spinetree.org/spinetree/core/graphics/index.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core.human.cornell.edu/"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A Systems Approach to Planning </a:t>
            </a:r>
            <a:r>
              <a:rPr lang="en-US" dirty="0" smtClean="0"/>
              <a:t>Evaluations</a:t>
            </a:r>
            <a:br>
              <a:rPr lang="en-US" dirty="0" smtClean="0"/>
            </a:br>
            <a:r>
              <a:rPr lang="en-US" sz="2000" dirty="0" smtClean="0"/>
              <a:t>The SEP and the Netway</a:t>
            </a:r>
            <a:endParaRPr lang="en-US" sz="2000" dirty="0"/>
          </a:p>
        </p:txBody>
      </p:sp>
      <p:sp>
        <p:nvSpPr>
          <p:cNvPr id="3" name="Subtitle 2"/>
          <p:cNvSpPr>
            <a:spLocks noGrp="1"/>
          </p:cNvSpPr>
          <p:nvPr>
            <p:ph type="subTitle" idx="1"/>
          </p:nvPr>
        </p:nvSpPr>
        <p:spPr/>
        <p:txBody>
          <a:bodyPr/>
          <a:lstStyle/>
          <a:p>
            <a:r>
              <a:rPr lang="en-US" dirty="0" smtClean="0"/>
              <a:t>William M. Trochim</a:t>
            </a:r>
          </a:p>
          <a:p>
            <a:r>
              <a:rPr lang="en-US" sz="1800" dirty="0" smtClean="0"/>
              <a:t>Cornell University</a:t>
            </a:r>
          </a:p>
          <a:p>
            <a:endParaRPr lang="en-US" sz="1800" dirty="0"/>
          </a:p>
          <a:p>
            <a:r>
              <a:rPr lang="en-US" sz="1400" dirty="0" smtClean="0"/>
              <a:t>Presentation to the Centers for Disease Control and Prevention</a:t>
            </a:r>
          </a:p>
          <a:p>
            <a:r>
              <a:rPr lang="en-US" sz="1400" dirty="0" smtClean="0"/>
              <a:t>May 27, 2014</a:t>
            </a:r>
            <a:endParaRPr lang="en-US" dirty="0"/>
          </a:p>
        </p:txBody>
      </p:sp>
    </p:spTree>
    <p:extLst>
      <p:ext uri="{BB962C8B-B14F-4D97-AF65-F5344CB8AC3E}">
        <p14:creationId xmlns:p14="http://schemas.microsoft.com/office/powerpoint/2010/main" val="3908218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the Program </a:t>
            </a:r>
            <a:r>
              <a:rPr lang="en-US" dirty="0" smtClean="0"/>
              <a:t>Model: Outputs</a:t>
            </a:r>
            <a:endParaRPr lang="en-US" dirty="0"/>
          </a:p>
        </p:txBody>
      </p:sp>
      <p:sp>
        <p:nvSpPr>
          <p:cNvPr id="3" name="Content Placeholder 2"/>
          <p:cNvSpPr>
            <a:spLocks noGrp="1"/>
          </p:cNvSpPr>
          <p:nvPr>
            <p:ph idx="1"/>
          </p:nvPr>
        </p:nvSpPr>
        <p:spPr/>
        <p:txBody>
          <a:bodyPr/>
          <a:lstStyle/>
          <a:p>
            <a:pPr lvl="0"/>
            <a:r>
              <a:rPr lang="en-US" dirty="0"/>
              <a:t>Map of Stakeholders</a:t>
            </a:r>
          </a:p>
          <a:p>
            <a:pPr lvl="0"/>
            <a:r>
              <a:rPr lang="en-US" dirty="0"/>
              <a:t>Program Description</a:t>
            </a:r>
          </a:p>
          <a:p>
            <a:pPr lvl="0"/>
            <a:r>
              <a:rPr lang="en-US" dirty="0"/>
              <a:t>Lifecycle Charts</a:t>
            </a:r>
          </a:p>
          <a:p>
            <a:pPr lvl="0"/>
            <a:r>
              <a:rPr lang="en-US" dirty="0"/>
              <a:t>Program Logic Model</a:t>
            </a:r>
          </a:p>
          <a:p>
            <a:pPr lvl="0"/>
            <a:r>
              <a:rPr lang="en-US" dirty="0"/>
              <a:t>Program Pathway Model</a:t>
            </a:r>
          </a:p>
          <a:p>
            <a:pPr lvl="0"/>
            <a:r>
              <a:rPr lang="en-US" dirty="0"/>
              <a:t>Supporting and Background Literature</a:t>
            </a:r>
          </a:p>
          <a:p>
            <a:endParaRPr lang="en-US" dirty="0"/>
          </a:p>
        </p:txBody>
      </p:sp>
    </p:spTree>
    <p:extLst>
      <p:ext uri="{BB962C8B-B14F-4D97-AF65-F5344CB8AC3E}">
        <p14:creationId xmlns:p14="http://schemas.microsoft.com/office/powerpoint/2010/main" val="142082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Stakeholder Analysis</a:t>
            </a:r>
          </a:p>
        </p:txBody>
      </p:sp>
      <p:sp>
        <p:nvSpPr>
          <p:cNvPr id="1331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16" name="Oval 4"/>
          <p:cNvSpPr>
            <a:spLocks noChangeArrowheads="1"/>
          </p:cNvSpPr>
          <p:nvPr/>
        </p:nvSpPr>
        <p:spPr bwMode="auto">
          <a:xfrm>
            <a:off x="3657600" y="2971800"/>
            <a:ext cx="1524000" cy="1371600"/>
          </a:xfrm>
          <a:prstGeom prst="ellipse">
            <a:avLst/>
          </a:prstGeom>
          <a:solidFill>
            <a:schemeClr val="accent1"/>
          </a:solidFill>
          <a:ln w="9525">
            <a:solidFill>
              <a:schemeClr val="bg2"/>
            </a:solidFill>
            <a:round/>
            <a:headEnd/>
            <a:tailEnd/>
          </a:ln>
        </p:spPr>
        <p:txBody>
          <a:bodyPr wrap="none" anchor="ctr"/>
          <a:lstStyle/>
          <a:p>
            <a:endParaRPr lang="en-US"/>
          </a:p>
        </p:txBody>
      </p:sp>
      <p:sp>
        <p:nvSpPr>
          <p:cNvPr id="13317" name="Text Box 5"/>
          <p:cNvSpPr txBox="1">
            <a:spLocks noChangeArrowheads="1"/>
          </p:cNvSpPr>
          <p:nvPr/>
        </p:nvSpPr>
        <p:spPr bwMode="auto">
          <a:xfrm>
            <a:off x="3886200" y="32766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ctr" eaLnBrk="1" hangingPunct="1">
              <a:spcBef>
                <a:spcPct val="50000"/>
              </a:spcBef>
            </a:pPr>
            <a:r>
              <a:rPr lang="en-US" sz="1600" dirty="0"/>
              <a:t>Dairy Program</a:t>
            </a:r>
          </a:p>
        </p:txBody>
      </p:sp>
      <p:sp>
        <p:nvSpPr>
          <p:cNvPr id="13318" name="Oval 6"/>
          <p:cNvSpPr>
            <a:spLocks noChangeArrowheads="1"/>
          </p:cNvSpPr>
          <p:nvPr/>
        </p:nvSpPr>
        <p:spPr bwMode="auto">
          <a:xfrm>
            <a:off x="2981325" y="2228850"/>
            <a:ext cx="2954338" cy="2824163"/>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19" name="Oval 7"/>
          <p:cNvSpPr>
            <a:spLocks noChangeArrowheads="1"/>
          </p:cNvSpPr>
          <p:nvPr/>
        </p:nvSpPr>
        <p:spPr bwMode="auto">
          <a:xfrm>
            <a:off x="2438400" y="1676400"/>
            <a:ext cx="4114800" cy="39624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0" name="Oval 8"/>
          <p:cNvSpPr>
            <a:spLocks noChangeArrowheads="1"/>
          </p:cNvSpPr>
          <p:nvPr/>
        </p:nvSpPr>
        <p:spPr bwMode="auto">
          <a:xfrm>
            <a:off x="1784350" y="1109663"/>
            <a:ext cx="5410200" cy="51816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1"/>
          <p:cNvGrpSpPr/>
          <p:nvPr/>
        </p:nvGrpSpPr>
        <p:grpSpPr>
          <a:xfrm>
            <a:off x="2895600" y="2362200"/>
            <a:ext cx="3352800" cy="2301875"/>
            <a:chOff x="2895600" y="2362200"/>
            <a:chExt cx="3352800" cy="2301875"/>
          </a:xfrm>
        </p:grpSpPr>
        <p:sp>
          <p:nvSpPr>
            <p:cNvPr id="13321" name="Text Box 11"/>
            <p:cNvSpPr txBox="1">
              <a:spLocks noChangeArrowheads="1"/>
            </p:cNvSpPr>
            <p:nvPr/>
          </p:nvSpPr>
          <p:spPr bwMode="auto">
            <a:xfrm>
              <a:off x="5257800" y="35814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Parents</a:t>
              </a:r>
            </a:p>
          </p:txBody>
        </p:sp>
        <p:sp>
          <p:nvSpPr>
            <p:cNvPr id="13322" name="Text Box 12"/>
            <p:cNvSpPr txBox="1">
              <a:spLocks noChangeArrowheads="1"/>
            </p:cNvSpPr>
            <p:nvPr/>
          </p:nvSpPr>
          <p:spPr bwMode="auto">
            <a:xfrm>
              <a:off x="5029200" y="39624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FFA Teachers</a:t>
              </a:r>
            </a:p>
          </p:txBody>
        </p:sp>
        <p:sp>
          <p:nvSpPr>
            <p:cNvPr id="13323" name="Text Box 13"/>
            <p:cNvSpPr txBox="1">
              <a:spLocks noChangeArrowheads="1"/>
            </p:cNvSpPr>
            <p:nvPr/>
          </p:nvSpPr>
          <p:spPr bwMode="auto">
            <a:xfrm>
              <a:off x="5105400" y="29718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Youth</a:t>
              </a:r>
            </a:p>
          </p:txBody>
        </p:sp>
        <p:sp>
          <p:nvSpPr>
            <p:cNvPr id="13325" name="Text Box 15"/>
            <p:cNvSpPr txBox="1">
              <a:spLocks noChangeArrowheads="1"/>
            </p:cNvSpPr>
            <p:nvPr/>
          </p:nvSpPr>
          <p:spPr bwMode="auto">
            <a:xfrm>
              <a:off x="4191000" y="4419600"/>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4-H Members</a:t>
              </a:r>
            </a:p>
          </p:txBody>
        </p:sp>
        <p:sp>
          <p:nvSpPr>
            <p:cNvPr id="13329" name="Text Box 19"/>
            <p:cNvSpPr txBox="1">
              <a:spLocks noChangeArrowheads="1"/>
            </p:cNvSpPr>
            <p:nvPr/>
          </p:nvSpPr>
          <p:spPr bwMode="auto">
            <a:xfrm>
              <a:off x="3200400" y="28956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CCE Staff</a:t>
              </a:r>
            </a:p>
          </p:txBody>
        </p:sp>
        <p:sp>
          <p:nvSpPr>
            <p:cNvPr id="13339" name="Text Box 31"/>
            <p:cNvSpPr txBox="1">
              <a:spLocks noChangeArrowheads="1"/>
            </p:cNvSpPr>
            <p:nvPr/>
          </p:nvSpPr>
          <p:spPr bwMode="auto">
            <a:xfrm>
              <a:off x="2895600" y="3505200"/>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Volunteers</a:t>
              </a:r>
            </a:p>
          </p:txBody>
        </p:sp>
        <p:sp>
          <p:nvSpPr>
            <p:cNvPr id="13340" name="Text Box 32"/>
            <p:cNvSpPr txBox="1">
              <a:spLocks noChangeArrowheads="1"/>
            </p:cNvSpPr>
            <p:nvPr/>
          </p:nvSpPr>
          <p:spPr bwMode="auto">
            <a:xfrm>
              <a:off x="3200400" y="41910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dirty="0">
                  <a:solidFill>
                    <a:srgbClr val="008080"/>
                  </a:solidFill>
                </a:rPr>
                <a:t>CCE Board of Directors</a:t>
              </a:r>
            </a:p>
          </p:txBody>
        </p:sp>
        <p:sp>
          <p:nvSpPr>
            <p:cNvPr id="13343" name="Text Box 35"/>
            <p:cNvSpPr txBox="1">
              <a:spLocks noChangeArrowheads="1"/>
            </p:cNvSpPr>
            <p:nvPr/>
          </p:nvSpPr>
          <p:spPr bwMode="auto">
            <a:xfrm>
              <a:off x="4038600" y="23622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dirty="0">
                  <a:solidFill>
                    <a:srgbClr val="008080"/>
                  </a:solidFill>
                </a:rPr>
                <a:t>Local School Districts</a:t>
              </a:r>
            </a:p>
          </p:txBody>
        </p:sp>
      </p:grpSp>
      <p:grpSp>
        <p:nvGrpSpPr>
          <p:cNvPr id="3" name="Group 2"/>
          <p:cNvGrpSpPr/>
          <p:nvPr/>
        </p:nvGrpSpPr>
        <p:grpSpPr>
          <a:xfrm>
            <a:off x="2209800" y="1752600"/>
            <a:ext cx="5029200" cy="3902075"/>
            <a:chOff x="2209800" y="1752600"/>
            <a:chExt cx="5029200" cy="3902075"/>
          </a:xfrm>
        </p:grpSpPr>
        <p:sp>
          <p:nvSpPr>
            <p:cNvPr id="13327" name="Text Box 17"/>
            <p:cNvSpPr txBox="1">
              <a:spLocks noChangeArrowheads="1"/>
            </p:cNvSpPr>
            <p:nvPr/>
          </p:nvSpPr>
          <p:spPr bwMode="auto">
            <a:xfrm>
              <a:off x="2590800" y="4572000"/>
              <a:ext cx="121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Jefferson County Fair Board</a:t>
              </a:r>
            </a:p>
          </p:txBody>
        </p:sp>
        <p:sp>
          <p:nvSpPr>
            <p:cNvPr id="13331" name="Text Box 21"/>
            <p:cNvSpPr txBox="1">
              <a:spLocks noChangeArrowheads="1"/>
            </p:cNvSpPr>
            <p:nvPr/>
          </p:nvSpPr>
          <p:spPr bwMode="auto">
            <a:xfrm>
              <a:off x="2209800" y="36576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Local Ag Businesses</a:t>
              </a:r>
            </a:p>
          </p:txBody>
        </p:sp>
        <p:sp>
          <p:nvSpPr>
            <p:cNvPr id="13332" name="Text Box 22"/>
            <p:cNvSpPr txBox="1">
              <a:spLocks noChangeArrowheads="1"/>
            </p:cNvSpPr>
            <p:nvPr/>
          </p:nvSpPr>
          <p:spPr bwMode="auto">
            <a:xfrm>
              <a:off x="5334000" y="4572000"/>
              <a:ext cx="990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Surrounding County Youth</a:t>
              </a:r>
            </a:p>
          </p:txBody>
        </p:sp>
        <p:sp>
          <p:nvSpPr>
            <p:cNvPr id="13333" name="Text Box 23"/>
            <p:cNvSpPr txBox="1">
              <a:spLocks noChangeArrowheads="1"/>
            </p:cNvSpPr>
            <p:nvPr/>
          </p:nvSpPr>
          <p:spPr bwMode="auto">
            <a:xfrm>
              <a:off x="3733800" y="17526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NYS 4-H</a:t>
              </a:r>
            </a:p>
          </p:txBody>
        </p:sp>
        <p:sp>
          <p:nvSpPr>
            <p:cNvPr id="13334" name="Text Box 24"/>
            <p:cNvSpPr txBox="1">
              <a:spLocks noChangeArrowheads="1"/>
            </p:cNvSpPr>
            <p:nvPr/>
          </p:nvSpPr>
          <p:spPr bwMode="auto">
            <a:xfrm>
              <a:off x="2971800" y="1981200"/>
              <a:ext cx="990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dirty="0">
                  <a:solidFill>
                    <a:srgbClr val="008080"/>
                  </a:solidFill>
                </a:rPr>
                <a:t>SUNY Morrisville Cobleskill</a:t>
              </a:r>
            </a:p>
          </p:txBody>
        </p:sp>
        <p:sp>
          <p:nvSpPr>
            <p:cNvPr id="13337" name="Text Box 29"/>
            <p:cNvSpPr txBox="1">
              <a:spLocks noChangeArrowheads="1"/>
            </p:cNvSpPr>
            <p:nvPr/>
          </p:nvSpPr>
          <p:spPr bwMode="auto">
            <a:xfrm>
              <a:off x="3962400" y="5105400"/>
              <a:ext cx="121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Jefferson County Dairy Producers</a:t>
              </a:r>
            </a:p>
          </p:txBody>
        </p:sp>
        <p:sp>
          <p:nvSpPr>
            <p:cNvPr id="13342" name="Text Box 34"/>
            <p:cNvSpPr txBox="1">
              <a:spLocks noChangeArrowheads="1"/>
            </p:cNvSpPr>
            <p:nvPr/>
          </p:nvSpPr>
          <p:spPr bwMode="auto">
            <a:xfrm>
              <a:off x="6019800" y="35814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NYS Jr. Holstein Association</a:t>
              </a:r>
            </a:p>
          </p:txBody>
        </p:sp>
        <p:sp>
          <p:nvSpPr>
            <p:cNvPr id="13344" name="Text Box 36"/>
            <p:cNvSpPr txBox="1">
              <a:spLocks noChangeArrowheads="1"/>
            </p:cNvSpPr>
            <p:nvPr/>
          </p:nvSpPr>
          <p:spPr bwMode="auto">
            <a:xfrm>
              <a:off x="5334000" y="19050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dirty="0">
                  <a:solidFill>
                    <a:srgbClr val="008080"/>
                  </a:solidFill>
                </a:rPr>
                <a:t>Cornell University</a:t>
              </a:r>
            </a:p>
          </p:txBody>
        </p:sp>
      </p:grpSp>
      <p:grpSp>
        <p:nvGrpSpPr>
          <p:cNvPr id="4" name="Group 3"/>
          <p:cNvGrpSpPr/>
          <p:nvPr/>
        </p:nvGrpSpPr>
        <p:grpSpPr>
          <a:xfrm>
            <a:off x="1676400" y="1447800"/>
            <a:ext cx="5943600" cy="4587875"/>
            <a:chOff x="1676400" y="1447800"/>
            <a:chExt cx="5943600" cy="4587875"/>
          </a:xfrm>
        </p:grpSpPr>
        <p:sp>
          <p:nvSpPr>
            <p:cNvPr id="13324" name="Text Box 14"/>
            <p:cNvSpPr txBox="1">
              <a:spLocks noChangeArrowheads="1"/>
            </p:cNvSpPr>
            <p:nvPr/>
          </p:nvSpPr>
          <p:spPr bwMode="auto">
            <a:xfrm>
              <a:off x="5257800" y="5334000"/>
              <a:ext cx="990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Jefferson County Legislatures</a:t>
              </a:r>
            </a:p>
          </p:txBody>
        </p:sp>
        <p:sp>
          <p:nvSpPr>
            <p:cNvPr id="13326" name="Text Box 16"/>
            <p:cNvSpPr txBox="1">
              <a:spLocks noChangeArrowheads="1"/>
            </p:cNvSpPr>
            <p:nvPr/>
          </p:nvSpPr>
          <p:spPr bwMode="auto">
            <a:xfrm>
              <a:off x="6400800" y="43434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National Dairy Industry</a:t>
              </a:r>
            </a:p>
          </p:txBody>
        </p:sp>
        <p:sp>
          <p:nvSpPr>
            <p:cNvPr id="13328" name="Text Box 18"/>
            <p:cNvSpPr txBox="1">
              <a:spLocks noChangeArrowheads="1"/>
            </p:cNvSpPr>
            <p:nvPr/>
          </p:nvSpPr>
          <p:spPr bwMode="auto">
            <a:xfrm>
              <a:off x="6400800" y="29718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Funders</a:t>
              </a:r>
            </a:p>
          </p:txBody>
        </p:sp>
        <p:sp>
          <p:nvSpPr>
            <p:cNvPr id="13330" name="Text Box 20"/>
            <p:cNvSpPr txBox="1">
              <a:spLocks noChangeArrowheads="1"/>
            </p:cNvSpPr>
            <p:nvPr/>
          </p:nvSpPr>
          <p:spPr bwMode="auto">
            <a:xfrm>
              <a:off x="1676400" y="41148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Breed Associations</a:t>
              </a:r>
            </a:p>
          </p:txBody>
        </p:sp>
        <p:sp>
          <p:nvSpPr>
            <p:cNvPr id="13335" name="Text Box 25"/>
            <p:cNvSpPr txBox="1">
              <a:spLocks noChangeArrowheads="1"/>
            </p:cNvSpPr>
            <p:nvPr/>
          </p:nvSpPr>
          <p:spPr bwMode="auto">
            <a:xfrm>
              <a:off x="2819400" y="14478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dirty="0">
                  <a:solidFill>
                    <a:srgbClr val="008080"/>
                  </a:solidFill>
                </a:rPr>
                <a:t>Other Youth Programs</a:t>
              </a:r>
            </a:p>
          </p:txBody>
        </p:sp>
        <p:sp>
          <p:nvSpPr>
            <p:cNvPr id="13336" name="Text Box 26"/>
            <p:cNvSpPr txBox="1">
              <a:spLocks noChangeArrowheads="1"/>
            </p:cNvSpPr>
            <p:nvPr/>
          </p:nvSpPr>
          <p:spPr bwMode="auto">
            <a:xfrm>
              <a:off x="2057400" y="31242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JCADCA</a:t>
              </a:r>
            </a:p>
          </p:txBody>
        </p:sp>
        <p:sp>
          <p:nvSpPr>
            <p:cNvPr id="13338" name="Text Box 30"/>
            <p:cNvSpPr txBox="1">
              <a:spLocks noChangeArrowheads="1"/>
            </p:cNvSpPr>
            <p:nvPr/>
          </p:nvSpPr>
          <p:spPr bwMode="auto">
            <a:xfrm>
              <a:off x="2133600" y="57912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Media</a:t>
              </a:r>
            </a:p>
          </p:txBody>
        </p:sp>
        <p:sp>
          <p:nvSpPr>
            <p:cNvPr id="13341" name="Text Box 33"/>
            <p:cNvSpPr txBox="1">
              <a:spLocks noChangeArrowheads="1"/>
            </p:cNvSpPr>
            <p:nvPr/>
          </p:nvSpPr>
          <p:spPr bwMode="auto">
            <a:xfrm>
              <a:off x="2362200" y="52578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State Fair</a:t>
              </a:r>
            </a:p>
          </p:txBody>
        </p:sp>
        <p:sp>
          <p:nvSpPr>
            <p:cNvPr id="13345" name="Text Box 37"/>
            <p:cNvSpPr txBox="1">
              <a:spLocks noChangeArrowheads="1"/>
            </p:cNvSpPr>
            <p:nvPr/>
          </p:nvSpPr>
          <p:spPr bwMode="auto">
            <a:xfrm>
              <a:off x="6172200" y="2362200"/>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spcBef>
                  <a:spcPct val="50000"/>
                </a:spcBef>
              </a:pPr>
              <a:r>
                <a:rPr lang="en-US" sz="1000" b="1">
                  <a:solidFill>
                    <a:srgbClr val="008080"/>
                  </a:solidFill>
                </a:rPr>
                <a:t>Taxpayers</a:t>
              </a:r>
            </a:p>
          </p:txBody>
        </p:sp>
      </p:grpSp>
      <p:sp>
        <p:nvSpPr>
          <p:cNvPr id="66" name="Rectangle 2"/>
          <p:cNvSpPr txBox="1">
            <a:spLocks noChangeArrowheads="1"/>
          </p:cNvSpPr>
          <p:nvPr/>
        </p:nvSpPr>
        <p:spPr bwMode="auto">
          <a:xfrm>
            <a:off x="0" y="6172200"/>
            <a:ext cx="9144000" cy="685800"/>
          </a:xfrm>
          <a:prstGeom prst="rect">
            <a:avLst/>
          </a:prstGeom>
          <a:noFill/>
          <a:ln w="9525">
            <a:noFill/>
            <a:miter lim="800000"/>
            <a:headEnd/>
            <a:tailEnd/>
          </a:ln>
        </p:spPr>
        <p:txBody>
          <a:bodyPr anchor="ctr"/>
          <a:lstStyle/>
          <a:p>
            <a:pPr algn="ctr">
              <a:defRPr/>
            </a:pPr>
            <a:r>
              <a:rPr lang="en-US" sz="2000" b="1" i="0" kern="0" dirty="0" smtClean="0">
                <a:solidFill>
                  <a:srgbClr val="0000FF"/>
                </a:solidFill>
                <a:latin typeface="+mj-lt"/>
                <a:ea typeface="+mj-ea"/>
                <a:cs typeface="+mj-cs"/>
              </a:rPr>
              <a:t>4-H </a:t>
            </a:r>
            <a:r>
              <a:rPr lang="en-US" sz="2000" b="1" i="0" kern="0" dirty="0">
                <a:solidFill>
                  <a:srgbClr val="0000FF"/>
                </a:solidFill>
                <a:latin typeface="+mj-lt"/>
                <a:ea typeface="+mj-ea"/>
                <a:cs typeface="+mj-cs"/>
              </a:rPr>
              <a:t>Dairy Program: Stakeholder Map</a:t>
            </a:r>
          </a:p>
        </p:txBody>
      </p:sp>
    </p:spTree>
    <p:extLst>
      <p:ext uri="{BB962C8B-B14F-4D97-AF65-F5344CB8AC3E}">
        <p14:creationId xmlns:p14="http://schemas.microsoft.com/office/powerpoint/2010/main" val="591295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p:txBody>
          <a:bodyPr/>
          <a:lstStyle/>
          <a:p>
            <a:r>
              <a:rPr lang="en-US" dirty="0" smtClean="0"/>
              <a:t>Logic Models</a:t>
            </a:r>
            <a:endParaRPr lang="en-US" dirty="0" smtClean="0"/>
          </a:p>
        </p:txBody>
      </p:sp>
      <p:sp>
        <p:nvSpPr>
          <p:cNvPr id="9" name="TextBox 8"/>
          <p:cNvSpPr txBox="1">
            <a:spLocks noChangeArrowheads="1"/>
          </p:cNvSpPr>
          <p:nvPr/>
        </p:nvSpPr>
        <p:spPr bwMode="auto">
          <a:xfrm>
            <a:off x="1265947" y="1532709"/>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dirty="0"/>
              <a:t>LOGIC</a:t>
            </a:r>
          </a:p>
        </p:txBody>
      </p:sp>
      <p:pic>
        <p:nvPicPr>
          <p:cNvPr id="15" name="Picture 14" descr="the thinker.jpg"/>
          <p:cNvPicPr>
            <a:picLocks noChangeAspect="1"/>
          </p:cNvPicPr>
          <p:nvPr/>
        </p:nvPicPr>
        <p:blipFill>
          <a:blip r:embed="rId3">
            <a:extLst>
              <a:ext uri="{28A0092B-C50C-407E-A947-70E740481C1C}">
                <a14:useLocalDpi xmlns:a14="http://schemas.microsoft.com/office/drawing/2010/main" val="0"/>
              </a:ext>
            </a:extLst>
          </a:blip>
          <a:srcRect r="16000"/>
          <a:stretch>
            <a:fillRect/>
          </a:stretch>
        </p:blipFill>
        <p:spPr bwMode="auto">
          <a:xfrm>
            <a:off x="8709" y="2170112"/>
            <a:ext cx="4495676"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na mode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1115" y="1676400"/>
            <a:ext cx="458724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864135" y="4991349"/>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dirty="0"/>
              <a:t>MODEL</a:t>
            </a:r>
          </a:p>
        </p:txBody>
      </p:sp>
    </p:spTree>
    <p:extLst>
      <p:ext uri="{BB962C8B-B14F-4D97-AF65-F5344CB8AC3E}">
        <p14:creationId xmlns:p14="http://schemas.microsoft.com/office/powerpoint/2010/main" val="378028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nodeType="afterGroup">
                            <p:stCondLst>
                              <p:cond delay="0"/>
                            </p:stCondLst>
                            <p:childTnLst>
                              <p:par>
                                <p:cTn id="16" presetID="9"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LM Formats</a:t>
            </a:r>
            <a:r>
              <a:rPr lang="en-US" dirty="0"/>
              <a:t> </a:t>
            </a:r>
            <a:r>
              <a:rPr lang="en-US" dirty="0" smtClean="0"/>
              <a:t>out there…</a:t>
            </a:r>
            <a:endParaRPr lang="en-US" dirty="0"/>
          </a:p>
        </p:txBody>
      </p:sp>
      <p:pic>
        <p:nvPicPr>
          <p:cNvPr id="33794" name="Picture 2" descr="http://strengtheningfamilies.unitedway.org/ui/LogicModel_Templat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337608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M_pdande-co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828800"/>
            <a:ext cx="4316586"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4631" b="5299"/>
          <a:stretch/>
        </p:blipFill>
        <p:spPr bwMode="auto">
          <a:xfrm>
            <a:off x="762000" y="3854245"/>
            <a:ext cx="3579503" cy="249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03089" y="6426074"/>
            <a:ext cx="541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hlinkClick r:id="rId6"/>
              </a:rPr>
              <a:t>http://www.csrees.usda.gov/business/reporting/part/gen_logic_model.pdf</a:t>
            </a:r>
            <a:r>
              <a:rPr lang="en-US" sz="1200" dirty="0"/>
              <a:t> </a:t>
            </a:r>
          </a:p>
        </p:txBody>
      </p:sp>
    </p:spTree>
    <p:extLst>
      <p:ext uri="{BB962C8B-B14F-4D97-AF65-F5344CB8AC3E}">
        <p14:creationId xmlns:p14="http://schemas.microsoft.com/office/powerpoint/2010/main" val="4283755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LM Formats: United Way</a:t>
            </a:r>
            <a:endParaRPr lang="en-US" dirty="0"/>
          </a:p>
        </p:txBody>
      </p:sp>
      <p:pic>
        <p:nvPicPr>
          <p:cNvPr id="33794" name="Picture 2" descr="http://strengtheningfamilies.unitedway.org/ui/LogicModel_Templat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799915"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71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M_pdande-c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38" y="946150"/>
            <a:ext cx="76930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ChangeArrowheads="1"/>
          </p:cNvSpPr>
          <p:nvPr/>
        </p:nvSpPr>
        <p:spPr bwMode="auto">
          <a:xfrm>
            <a:off x="4110038" y="863600"/>
            <a:ext cx="32051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13" name="Rectangle 12"/>
          <p:cNvSpPr/>
          <p:nvPr/>
        </p:nvSpPr>
        <p:spPr>
          <a:xfrm>
            <a:off x="2746375" y="4633913"/>
            <a:ext cx="2592388" cy="5842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5411788" y="4633913"/>
            <a:ext cx="2555875" cy="5842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884238" y="5254625"/>
            <a:ext cx="7594600" cy="547688"/>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itle 1"/>
          <p:cNvSpPr txBox="1">
            <a:spLocks/>
          </p:cNvSpPr>
          <p:nvPr/>
        </p:nvSpPr>
        <p:spPr>
          <a:xfrm>
            <a:off x="990600" y="0"/>
            <a:ext cx="8153400" cy="914400"/>
          </a:xfrm>
          <a:prstGeom prst="rect">
            <a:avLst/>
          </a:prstGeom>
        </p:spPr>
        <p:txBody>
          <a:bodyPr anchor="ctr" anchorCtr="0"/>
          <a:lstStyle>
            <a:lvl1pPr algn="l" rtl="0" eaLnBrk="0" fontAlgn="base" hangingPunct="0">
              <a:spcBef>
                <a:spcPct val="0"/>
              </a:spcBef>
              <a:spcAft>
                <a:spcPct val="0"/>
              </a:spcAft>
              <a:defRPr sz="2800">
                <a:solidFill>
                  <a:srgbClr val="B41B1D"/>
                </a:solidFill>
                <a:latin typeface="+mj-lt"/>
                <a:ea typeface="+mj-ea"/>
                <a:cs typeface="+mj-cs"/>
              </a:defRPr>
            </a:lvl1pPr>
            <a:lvl2pPr algn="l" rtl="0" eaLnBrk="0" fontAlgn="base" hangingPunct="0">
              <a:spcBef>
                <a:spcPct val="0"/>
              </a:spcBef>
              <a:spcAft>
                <a:spcPct val="0"/>
              </a:spcAft>
              <a:defRPr sz="2800">
                <a:solidFill>
                  <a:srgbClr val="B41B1D"/>
                </a:solidFill>
                <a:latin typeface="Arial" charset="0"/>
              </a:defRPr>
            </a:lvl2pPr>
            <a:lvl3pPr algn="l" rtl="0" eaLnBrk="0" fontAlgn="base" hangingPunct="0">
              <a:spcBef>
                <a:spcPct val="0"/>
              </a:spcBef>
              <a:spcAft>
                <a:spcPct val="0"/>
              </a:spcAft>
              <a:defRPr sz="2800">
                <a:solidFill>
                  <a:srgbClr val="B41B1D"/>
                </a:solidFill>
                <a:latin typeface="Arial" charset="0"/>
              </a:defRPr>
            </a:lvl3pPr>
            <a:lvl4pPr algn="l" rtl="0" eaLnBrk="0" fontAlgn="base" hangingPunct="0">
              <a:spcBef>
                <a:spcPct val="0"/>
              </a:spcBef>
              <a:spcAft>
                <a:spcPct val="0"/>
              </a:spcAft>
              <a:defRPr sz="2800">
                <a:solidFill>
                  <a:srgbClr val="B41B1D"/>
                </a:solidFill>
                <a:latin typeface="Arial" charset="0"/>
              </a:defRPr>
            </a:lvl4pPr>
            <a:lvl5pPr algn="l" rtl="0" eaLnBrk="0" fontAlgn="base" hangingPunct="0">
              <a:spcBef>
                <a:spcPct val="0"/>
              </a:spcBef>
              <a:spcAft>
                <a:spcPct val="0"/>
              </a:spcAft>
              <a:defRPr sz="2800">
                <a:solidFill>
                  <a:srgbClr val="B41B1D"/>
                </a:solidFill>
                <a:latin typeface="Arial" charset="0"/>
              </a:defRPr>
            </a:lvl5pPr>
            <a:lvl6pPr marL="457200" algn="l" rtl="0" fontAlgn="base">
              <a:spcBef>
                <a:spcPct val="0"/>
              </a:spcBef>
              <a:spcAft>
                <a:spcPct val="0"/>
              </a:spcAft>
              <a:defRPr sz="2800">
                <a:solidFill>
                  <a:srgbClr val="B41B1D"/>
                </a:solidFill>
                <a:latin typeface="Arial" charset="0"/>
              </a:defRPr>
            </a:lvl6pPr>
            <a:lvl7pPr marL="914400" algn="l" rtl="0" fontAlgn="base">
              <a:spcBef>
                <a:spcPct val="0"/>
              </a:spcBef>
              <a:spcAft>
                <a:spcPct val="0"/>
              </a:spcAft>
              <a:defRPr sz="2800">
                <a:solidFill>
                  <a:srgbClr val="B41B1D"/>
                </a:solidFill>
                <a:latin typeface="Arial" charset="0"/>
              </a:defRPr>
            </a:lvl7pPr>
            <a:lvl8pPr marL="1371600" algn="l" rtl="0" fontAlgn="base">
              <a:spcBef>
                <a:spcPct val="0"/>
              </a:spcBef>
              <a:spcAft>
                <a:spcPct val="0"/>
              </a:spcAft>
              <a:defRPr sz="2800">
                <a:solidFill>
                  <a:srgbClr val="B41B1D"/>
                </a:solidFill>
                <a:latin typeface="Arial" charset="0"/>
              </a:defRPr>
            </a:lvl8pPr>
            <a:lvl9pPr marL="1828800" algn="l" rtl="0" fontAlgn="base">
              <a:spcBef>
                <a:spcPct val="0"/>
              </a:spcBef>
              <a:spcAft>
                <a:spcPct val="0"/>
              </a:spcAft>
              <a:defRPr sz="2800">
                <a:solidFill>
                  <a:srgbClr val="B41B1D"/>
                </a:solidFill>
                <a:latin typeface="Arial" charset="0"/>
              </a:defRPr>
            </a:lvl9pPr>
          </a:lstStyle>
          <a:p>
            <a:r>
              <a:rPr lang="en-US" kern="0" dirty="0" smtClean="0"/>
              <a:t>LM Formats: University of Wisconsin Extension</a:t>
            </a:r>
            <a:endParaRPr lang="en-US" kern="0" dirty="0"/>
          </a:p>
        </p:txBody>
      </p:sp>
    </p:spTree>
    <p:extLst>
      <p:ext uri="{BB962C8B-B14F-4D97-AF65-F5344CB8AC3E}">
        <p14:creationId xmlns:p14="http://schemas.microsoft.com/office/powerpoint/2010/main" val="3542048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rotWithShape="1">
          <a:blip r:embed="rId3">
            <a:extLst>
              <a:ext uri="{28A0092B-C50C-407E-A947-70E740481C1C}">
                <a14:useLocalDpi xmlns:a14="http://schemas.microsoft.com/office/drawing/2010/main" val="0"/>
              </a:ext>
            </a:extLst>
          </a:blip>
          <a:srcRect t="4631" b="5299"/>
          <a:stretch/>
        </p:blipFill>
        <p:spPr bwMode="auto">
          <a:xfrm>
            <a:off x="869546" y="1143000"/>
            <a:ext cx="7302633" cy="508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6"/>
          <p:cNvSpPr>
            <a:spLocks noGrp="1"/>
          </p:cNvSpPr>
          <p:nvPr>
            <p:ph type="title"/>
          </p:nvPr>
        </p:nvSpPr>
        <p:spPr/>
        <p:txBody>
          <a:bodyPr/>
          <a:lstStyle/>
          <a:p>
            <a:r>
              <a:rPr lang="en-US" dirty="0"/>
              <a:t>LM Formats</a:t>
            </a:r>
            <a:r>
              <a:rPr lang="en-US" dirty="0" smtClean="0"/>
              <a:t>: USDA Nat’l Institute for Food and Ag</a:t>
            </a:r>
          </a:p>
        </p:txBody>
      </p:sp>
      <p:sp>
        <p:nvSpPr>
          <p:cNvPr id="5126" name="TextBox 6"/>
          <p:cNvSpPr txBox="1">
            <a:spLocks noChangeArrowheads="1"/>
          </p:cNvSpPr>
          <p:nvPr/>
        </p:nvSpPr>
        <p:spPr bwMode="auto">
          <a:xfrm>
            <a:off x="3733800" y="6250781"/>
            <a:ext cx="541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hlinkClick r:id="rId4"/>
              </a:rPr>
              <a:t>http://www.csrees.usda.gov/business/reporting/part/gen_logic_model.pdf</a:t>
            </a:r>
            <a:r>
              <a:rPr lang="en-US" sz="1200" dirty="0"/>
              <a:t> </a:t>
            </a:r>
          </a:p>
        </p:txBody>
      </p:sp>
    </p:spTree>
    <p:extLst>
      <p:ext uri="{BB962C8B-B14F-4D97-AF65-F5344CB8AC3E}">
        <p14:creationId xmlns:p14="http://schemas.microsoft.com/office/powerpoint/2010/main" val="1292091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build a Logic Model?</a:t>
            </a:r>
            <a:endParaRPr lang="en-US" dirty="0"/>
          </a:p>
        </p:txBody>
      </p:sp>
      <p:sp>
        <p:nvSpPr>
          <p:cNvPr id="3" name="Content Placeholder 2"/>
          <p:cNvSpPr>
            <a:spLocks noGrp="1"/>
          </p:cNvSpPr>
          <p:nvPr>
            <p:ph idx="1"/>
          </p:nvPr>
        </p:nvSpPr>
        <p:spPr/>
        <p:txBody>
          <a:bodyPr/>
          <a:lstStyle/>
          <a:p>
            <a:r>
              <a:rPr lang="en-US" dirty="0" smtClean="0"/>
              <a:t>The parts of a Logic Model</a:t>
            </a:r>
          </a:p>
          <a:p>
            <a:pPr lvl="1"/>
            <a:r>
              <a:rPr lang="en-US" dirty="0" smtClean="0"/>
              <a:t>Assumptions</a:t>
            </a:r>
          </a:p>
          <a:p>
            <a:pPr lvl="1"/>
            <a:r>
              <a:rPr lang="en-US" dirty="0" smtClean="0"/>
              <a:t>Context</a:t>
            </a:r>
          </a:p>
          <a:p>
            <a:pPr lvl="1"/>
            <a:r>
              <a:rPr lang="en-US" dirty="0" smtClean="0"/>
              <a:t>Inputs</a:t>
            </a:r>
          </a:p>
          <a:p>
            <a:pPr lvl="1"/>
            <a:r>
              <a:rPr lang="en-US" dirty="0" smtClean="0"/>
              <a:t>Outputs</a:t>
            </a:r>
          </a:p>
          <a:p>
            <a:pPr lvl="1"/>
            <a:r>
              <a:rPr lang="en-US" dirty="0" smtClean="0"/>
              <a:t>Short-term Outcomes</a:t>
            </a:r>
          </a:p>
          <a:p>
            <a:pPr lvl="1"/>
            <a:r>
              <a:rPr lang="en-US" dirty="0" smtClean="0"/>
              <a:t>Mid-term Outcomes</a:t>
            </a:r>
          </a:p>
          <a:p>
            <a:pPr lvl="1"/>
            <a:r>
              <a:rPr lang="en-US" dirty="0" smtClean="0"/>
              <a:t>Long-term Outcomes</a:t>
            </a:r>
          </a:p>
          <a:p>
            <a:r>
              <a:rPr lang="en-US" dirty="0" smtClean="0"/>
              <a:t>Need a guide to putting these together</a:t>
            </a:r>
            <a:endParaRPr lang="en-US" dirty="0"/>
          </a:p>
        </p:txBody>
      </p:sp>
    </p:spTree>
    <p:extLst>
      <p:ext uri="{BB962C8B-B14F-4D97-AF65-F5344CB8AC3E}">
        <p14:creationId xmlns:p14="http://schemas.microsoft.com/office/powerpoint/2010/main" val="2563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left)">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WordArt 4"/>
          <p:cNvSpPr>
            <a:spLocks noChangeArrowheads="1" noChangeShapeType="1" noTextEdit="1"/>
          </p:cNvSpPr>
          <p:nvPr/>
        </p:nvSpPr>
        <p:spPr bwMode="auto">
          <a:xfrm>
            <a:off x="7162800" y="1600200"/>
            <a:ext cx="447675" cy="457200"/>
          </a:xfrm>
          <a:prstGeom prst="rect">
            <a:avLst/>
          </a:prstGeom>
        </p:spPr>
        <p:txBody>
          <a:bodyPr wrap="none" fromWordArt="1">
            <a:prstTxWarp prst="textInflate">
              <a:avLst>
                <a:gd name="adj" fmla="val 13634"/>
              </a:avLst>
            </a:prstTxWarp>
          </a:bodyPr>
          <a:lstStyle/>
          <a:p>
            <a:pPr algn="ctr"/>
            <a:endParaRPr lang="en-US" sz="5400" kern="10">
              <a:ln w="9525">
                <a:solidFill>
                  <a:srgbClr val="000000"/>
                </a:solidFill>
                <a:round/>
                <a:headEnd/>
                <a:tailEnd/>
              </a:ln>
              <a:solidFill>
                <a:srgbClr val="FFFF00"/>
              </a:solidFill>
              <a:effectLst>
                <a:outerShdw dist="107763" dir="2700000" algn="ctr" rotWithShape="0">
                  <a:srgbClr val="868686">
                    <a:alpha val="50000"/>
                  </a:srgbClr>
                </a:outerShdw>
              </a:effectLst>
              <a:latin typeface="Arial Black"/>
            </a:endParaRPr>
          </a:p>
        </p:txBody>
      </p:sp>
      <p:sp>
        <p:nvSpPr>
          <p:cNvPr id="8196" name="Title 6"/>
          <p:cNvSpPr>
            <a:spLocks noGrp="1"/>
          </p:cNvSpPr>
          <p:nvPr>
            <p:ph type="title"/>
          </p:nvPr>
        </p:nvSpPr>
        <p:spPr/>
        <p:txBody>
          <a:bodyPr/>
          <a:lstStyle/>
          <a:p>
            <a:r>
              <a:rPr lang="en-US" dirty="0" smtClean="0"/>
              <a:t>CORE’s “Logic Model Template”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11" name="Rectangle 10"/>
          <p:cNvSpPr/>
          <p:nvPr/>
        </p:nvSpPr>
        <p:spPr>
          <a:xfrm>
            <a:off x="465667" y="5342467"/>
            <a:ext cx="8432800" cy="575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465667" y="5918200"/>
            <a:ext cx="8432800" cy="440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465667" y="567267"/>
            <a:ext cx="8432800" cy="1261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465667" y="1828800"/>
            <a:ext cx="8432800" cy="1667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465667" y="3496733"/>
            <a:ext cx="8432800" cy="184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1600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WordArt 4"/>
          <p:cNvSpPr>
            <a:spLocks noChangeArrowheads="1" noChangeShapeType="1" noTextEdit="1"/>
          </p:cNvSpPr>
          <p:nvPr/>
        </p:nvSpPr>
        <p:spPr bwMode="auto">
          <a:xfrm>
            <a:off x="7162800" y="1600200"/>
            <a:ext cx="447675" cy="457200"/>
          </a:xfrm>
          <a:prstGeom prst="rect">
            <a:avLst/>
          </a:prstGeom>
        </p:spPr>
        <p:txBody>
          <a:bodyPr wrap="none" fromWordArt="1">
            <a:prstTxWarp prst="textInflate">
              <a:avLst>
                <a:gd name="adj" fmla="val 13634"/>
              </a:avLst>
            </a:prstTxWarp>
          </a:bodyPr>
          <a:lstStyle/>
          <a:p>
            <a:pPr algn="ctr"/>
            <a:endParaRPr lang="en-US" sz="5400" kern="10">
              <a:ln w="9525">
                <a:solidFill>
                  <a:srgbClr val="000000"/>
                </a:solidFill>
                <a:round/>
                <a:headEnd/>
                <a:tailEnd/>
              </a:ln>
              <a:solidFill>
                <a:srgbClr val="FFFF00"/>
              </a:solidFill>
              <a:effectLst>
                <a:outerShdw dist="107763" dir="2700000" algn="ctr" rotWithShape="0">
                  <a:srgbClr val="868686">
                    <a:alpha val="50000"/>
                  </a:srgbClr>
                </a:outerShdw>
              </a:effectLst>
              <a:latin typeface="Arial Black"/>
            </a:endParaRPr>
          </a:p>
        </p:txBody>
      </p:sp>
      <p:sp>
        <p:nvSpPr>
          <p:cNvPr id="8196" name="Title 6"/>
          <p:cNvSpPr>
            <a:spLocks noGrp="1"/>
          </p:cNvSpPr>
          <p:nvPr>
            <p:ph type="title"/>
          </p:nvPr>
        </p:nvSpPr>
        <p:spPr/>
        <p:txBody>
          <a:bodyPr/>
          <a:lstStyle/>
          <a:p>
            <a:r>
              <a:rPr lang="en-US" dirty="0" smtClean="0"/>
              <a:t>CORE’s “Logic Model Template”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Tree>
    <p:extLst>
      <p:ext uri="{BB962C8B-B14F-4D97-AF65-F5344CB8AC3E}">
        <p14:creationId xmlns:p14="http://schemas.microsoft.com/office/powerpoint/2010/main" val="598633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The </a:t>
            </a:r>
            <a:r>
              <a:rPr lang="en-US" dirty="0" smtClean="0"/>
              <a:t>importance of program models</a:t>
            </a:r>
          </a:p>
          <a:p>
            <a:r>
              <a:rPr lang="en-US" dirty="0" smtClean="0"/>
              <a:t>Developing high-quality program models</a:t>
            </a:r>
          </a:p>
          <a:p>
            <a:pPr lvl="1"/>
            <a:r>
              <a:rPr lang="en-US" dirty="0" smtClean="0"/>
              <a:t>Need a “protocol” – step-by-step</a:t>
            </a:r>
          </a:p>
          <a:p>
            <a:pPr lvl="1"/>
            <a:r>
              <a:rPr lang="en-US" dirty="0" smtClean="0"/>
              <a:t>Need (web-based) </a:t>
            </a:r>
            <a:r>
              <a:rPr lang="en-US" dirty="0"/>
              <a:t>t</a:t>
            </a:r>
            <a:r>
              <a:rPr lang="en-US" dirty="0" smtClean="0"/>
              <a:t>ools</a:t>
            </a:r>
          </a:p>
          <a:p>
            <a:r>
              <a:rPr lang="en-US" dirty="0" smtClean="0"/>
              <a:t>The Systems Evaluation Protocol</a:t>
            </a:r>
          </a:p>
          <a:p>
            <a:r>
              <a:rPr lang="en-US" dirty="0" smtClean="0"/>
              <a:t>The Netway Cyberinfrastructure</a:t>
            </a:r>
          </a:p>
          <a:p>
            <a:r>
              <a:rPr lang="en-US" dirty="0" smtClean="0"/>
              <a:t>Examples: CDC’s Logic Models for FOAs</a:t>
            </a:r>
          </a:p>
          <a:p>
            <a:r>
              <a:rPr lang="en-US" dirty="0" smtClean="0"/>
              <a:t>How good models lead to good evaluation</a:t>
            </a:r>
          </a:p>
          <a:p>
            <a:endParaRPr lang="en-US" dirty="0"/>
          </a:p>
        </p:txBody>
      </p:sp>
    </p:spTree>
    <p:extLst>
      <p:ext uri="{BB962C8B-B14F-4D97-AF65-F5344CB8AC3E}">
        <p14:creationId xmlns:p14="http://schemas.microsoft.com/office/powerpoint/2010/main" val="299281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231467" cy="118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872004" y="2616183"/>
            <a:ext cx="7196201" cy="1323439"/>
          </a:xfrm>
          <a:prstGeom prst="rect">
            <a:avLst/>
          </a:prstGeom>
          <a:noFill/>
        </p:spPr>
        <p:txBody>
          <a:bodyPr wrap="none" rtlCol="0">
            <a:spAutoFit/>
          </a:bodyPr>
          <a:lstStyle/>
          <a:p>
            <a:r>
              <a:rPr lang="en-US" sz="8000" dirty="0" smtClean="0"/>
              <a:t>CDC Examples</a:t>
            </a:r>
            <a:endParaRPr lang="en-US" sz="8000" dirty="0"/>
          </a:p>
        </p:txBody>
      </p:sp>
    </p:spTree>
    <p:extLst>
      <p:ext uri="{BB962C8B-B14F-4D97-AF65-F5344CB8AC3E}">
        <p14:creationId xmlns:p14="http://schemas.microsoft.com/office/powerpoint/2010/main" val="2363459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20959" cy="527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990600" y="0"/>
            <a:ext cx="8153400" cy="914400"/>
          </a:xfrm>
          <a:prstGeom prst="rect">
            <a:avLst/>
          </a:prstGeom>
        </p:spPr>
        <p:txBody>
          <a:bodyPr/>
          <a:lstStyle>
            <a:lvl1pPr algn="l" rtl="0" eaLnBrk="1" fontAlgn="base" hangingPunct="1">
              <a:spcBef>
                <a:spcPct val="0"/>
              </a:spcBef>
              <a:spcAft>
                <a:spcPct val="0"/>
              </a:spcAft>
              <a:defRPr sz="2800">
                <a:solidFill>
                  <a:srgbClr val="B41B1D"/>
                </a:solidFill>
                <a:latin typeface="+mj-lt"/>
                <a:ea typeface="+mj-ea"/>
                <a:cs typeface="+mj-cs"/>
              </a:defRPr>
            </a:lvl1pPr>
            <a:lvl2pPr algn="l" rtl="0" eaLnBrk="1" fontAlgn="base" hangingPunct="1">
              <a:spcBef>
                <a:spcPct val="0"/>
              </a:spcBef>
              <a:spcAft>
                <a:spcPct val="0"/>
              </a:spcAft>
              <a:defRPr sz="2800">
                <a:solidFill>
                  <a:srgbClr val="B41B1D"/>
                </a:solidFill>
                <a:latin typeface="Arial" charset="0"/>
              </a:defRPr>
            </a:lvl2pPr>
            <a:lvl3pPr algn="l" rtl="0" eaLnBrk="1" fontAlgn="base" hangingPunct="1">
              <a:spcBef>
                <a:spcPct val="0"/>
              </a:spcBef>
              <a:spcAft>
                <a:spcPct val="0"/>
              </a:spcAft>
              <a:defRPr sz="2800">
                <a:solidFill>
                  <a:srgbClr val="B41B1D"/>
                </a:solidFill>
                <a:latin typeface="Arial" charset="0"/>
              </a:defRPr>
            </a:lvl3pPr>
            <a:lvl4pPr algn="l" rtl="0" eaLnBrk="1" fontAlgn="base" hangingPunct="1">
              <a:spcBef>
                <a:spcPct val="0"/>
              </a:spcBef>
              <a:spcAft>
                <a:spcPct val="0"/>
              </a:spcAft>
              <a:defRPr sz="2800">
                <a:solidFill>
                  <a:srgbClr val="B41B1D"/>
                </a:solidFill>
                <a:latin typeface="Arial" charset="0"/>
              </a:defRPr>
            </a:lvl4pPr>
            <a:lvl5pPr algn="l" rtl="0" eaLnBrk="1" fontAlgn="base" hangingPunct="1">
              <a:spcBef>
                <a:spcPct val="0"/>
              </a:spcBef>
              <a:spcAft>
                <a:spcPct val="0"/>
              </a:spcAft>
              <a:defRPr sz="2800">
                <a:solidFill>
                  <a:srgbClr val="B41B1D"/>
                </a:solidFill>
                <a:latin typeface="Arial" charset="0"/>
              </a:defRPr>
            </a:lvl5pPr>
            <a:lvl6pPr marL="457200" algn="l" rtl="0" eaLnBrk="1" fontAlgn="base" hangingPunct="1">
              <a:spcBef>
                <a:spcPct val="0"/>
              </a:spcBef>
              <a:spcAft>
                <a:spcPct val="0"/>
              </a:spcAft>
              <a:defRPr sz="2800">
                <a:solidFill>
                  <a:srgbClr val="B41B1D"/>
                </a:solidFill>
                <a:latin typeface="Arial" charset="0"/>
              </a:defRPr>
            </a:lvl6pPr>
            <a:lvl7pPr marL="914400" algn="l" rtl="0" eaLnBrk="1" fontAlgn="base" hangingPunct="1">
              <a:spcBef>
                <a:spcPct val="0"/>
              </a:spcBef>
              <a:spcAft>
                <a:spcPct val="0"/>
              </a:spcAft>
              <a:defRPr sz="2800">
                <a:solidFill>
                  <a:srgbClr val="B41B1D"/>
                </a:solidFill>
                <a:latin typeface="Arial" charset="0"/>
              </a:defRPr>
            </a:lvl7pPr>
            <a:lvl8pPr marL="1371600" algn="l" rtl="0" eaLnBrk="1" fontAlgn="base" hangingPunct="1">
              <a:spcBef>
                <a:spcPct val="0"/>
              </a:spcBef>
              <a:spcAft>
                <a:spcPct val="0"/>
              </a:spcAft>
              <a:defRPr sz="2800">
                <a:solidFill>
                  <a:srgbClr val="B41B1D"/>
                </a:solidFill>
                <a:latin typeface="Arial" charset="0"/>
              </a:defRPr>
            </a:lvl8pPr>
            <a:lvl9pPr marL="1828800" algn="l" rtl="0" eaLnBrk="1" fontAlgn="base" hangingPunct="1">
              <a:spcBef>
                <a:spcPct val="0"/>
              </a:spcBef>
              <a:spcAft>
                <a:spcPct val="0"/>
              </a:spcAft>
              <a:defRPr sz="2800">
                <a:solidFill>
                  <a:srgbClr val="B41B1D"/>
                </a:solidFill>
                <a:latin typeface="Arial" charset="0"/>
              </a:defRPr>
            </a:lvl9pPr>
          </a:lstStyle>
          <a:p>
            <a:r>
              <a:rPr lang="en-US" kern="0" dirty="0"/>
              <a:t>Epidemiology and Laboratory Capacity (ELC) for Infectious Diseases </a:t>
            </a:r>
            <a:r>
              <a:rPr lang="en-US" kern="0" dirty="0" smtClean="0"/>
              <a:t>Logic Model</a:t>
            </a:r>
            <a:endParaRPr lang="en-US" kern="0" dirty="0"/>
          </a:p>
        </p:txBody>
      </p:sp>
    </p:spTree>
    <p:extLst>
      <p:ext uri="{BB962C8B-B14F-4D97-AF65-F5344CB8AC3E}">
        <p14:creationId xmlns:p14="http://schemas.microsoft.com/office/powerpoint/2010/main" val="3249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71746"/>
            <a:ext cx="7848600" cy="577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990600" y="0"/>
            <a:ext cx="8153400" cy="914400"/>
          </a:xfrm>
          <a:prstGeom prst="rect">
            <a:avLst/>
          </a:prstGeom>
        </p:spPr>
        <p:txBody>
          <a:bodyPr/>
          <a:lstStyle>
            <a:lvl1pPr algn="l" rtl="0" eaLnBrk="1" fontAlgn="base" hangingPunct="1">
              <a:spcBef>
                <a:spcPct val="0"/>
              </a:spcBef>
              <a:spcAft>
                <a:spcPct val="0"/>
              </a:spcAft>
              <a:defRPr sz="2800">
                <a:solidFill>
                  <a:srgbClr val="B41B1D"/>
                </a:solidFill>
                <a:latin typeface="+mj-lt"/>
                <a:ea typeface="+mj-ea"/>
                <a:cs typeface="+mj-cs"/>
              </a:defRPr>
            </a:lvl1pPr>
            <a:lvl2pPr algn="l" rtl="0" eaLnBrk="1" fontAlgn="base" hangingPunct="1">
              <a:spcBef>
                <a:spcPct val="0"/>
              </a:spcBef>
              <a:spcAft>
                <a:spcPct val="0"/>
              </a:spcAft>
              <a:defRPr sz="2800">
                <a:solidFill>
                  <a:srgbClr val="B41B1D"/>
                </a:solidFill>
                <a:latin typeface="Arial" charset="0"/>
              </a:defRPr>
            </a:lvl2pPr>
            <a:lvl3pPr algn="l" rtl="0" eaLnBrk="1" fontAlgn="base" hangingPunct="1">
              <a:spcBef>
                <a:spcPct val="0"/>
              </a:spcBef>
              <a:spcAft>
                <a:spcPct val="0"/>
              </a:spcAft>
              <a:defRPr sz="2800">
                <a:solidFill>
                  <a:srgbClr val="B41B1D"/>
                </a:solidFill>
                <a:latin typeface="Arial" charset="0"/>
              </a:defRPr>
            </a:lvl3pPr>
            <a:lvl4pPr algn="l" rtl="0" eaLnBrk="1" fontAlgn="base" hangingPunct="1">
              <a:spcBef>
                <a:spcPct val="0"/>
              </a:spcBef>
              <a:spcAft>
                <a:spcPct val="0"/>
              </a:spcAft>
              <a:defRPr sz="2800">
                <a:solidFill>
                  <a:srgbClr val="B41B1D"/>
                </a:solidFill>
                <a:latin typeface="Arial" charset="0"/>
              </a:defRPr>
            </a:lvl4pPr>
            <a:lvl5pPr algn="l" rtl="0" eaLnBrk="1" fontAlgn="base" hangingPunct="1">
              <a:spcBef>
                <a:spcPct val="0"/>
              </a:spcBef>
              <a:spcAft>
                <a:spcPct val="0"/>
              </a:spcAft>
              <a:defRPr sz="2800">
                <a:solidFill>
                  <a:srgbClr val="B41B1D"/>
                </a:solidFill>
                <a:latin typeface="Arial" charset="0"/>
              </a:defRPr>
            </a:lvl5pPr>
            <a:lvl6pPr marL="457200" algn="l" rtl="0" eaLnBrk="1" fontAlgn="base" hangingPunct="1">
              <a:spcBef>
                <a:spcPct val="0"/>
              </a:spcBef>
              <a:spcAft>
                <a:spcPct val="0"/>
              </a:spcAft>
              <a:defRPr sz="2800">
                <a:solidFill>
                  <a:srgbClr val="B41B1D"/>
                </a:solidFill>
                <a:latin typeface="Arial" charset="0"/>
              </a:defRPr>
            </a:lvl6pPr>
            <a:lvl7pPr marL="914400" algn="l" rtl="0" eaLnBrk="1" fontAlgn="base" hangingPunct="1">
              <a:spcBef>
                <a:spcPct val="0"/>
              </a:spcBef>
              <a:spcAft>
                <a:spcPct val="0"/>
              </a:spcAft>
              <a:defRPr sz="2800">
                <a:solidFill>
                  <a:srgbClr val="B41B1D"/>
                </a:solidFill>
                <a:latin typeface="Arial" charset="0"/>
              </a:defRPr>
            </a:lvl7pPr>
            <a:lvl8pPr marL="1371600" algn="l" rtl="0" eaLnBrk="1" fontAlgn="base" hangingPunct="1">
              <a:spcBef>
                <a:spcPct val="0"/>
              </a:spcBef>
              <a:spcAft>
                <a:spcPct val="0"/>
              </a:spcAft>
              <a:defRPr sz="2800">
                <a:solidFill>
                  <a:srgbClr val="B41B1D"/>
                </a:solidFill>
                <a:latin typeface="Arial" charset="0"/>
              </a:defRPr>
            </a:lvl8pPr>
            <a:lvl9pPr marL="1828800" algn="l" rtl="0" eaLnBrk="1" fontAlgn="base" hangingPunct="1">
              <a:spcBef>
                <a:spcPct val="0"/>
              </a:spcBef>
              <a:spcAft>
                <a:spcPct val="0"/>
              </a:spcAft>
              <a:defRPr sz="2800">
                <a:solidFill>
                  <a:srgbClr val="B41B1D"/>
                </a:solidFill>
                <a:latin typeface="Arial" charset="0"/>
              </a:defRPr>
            </a:lvl9pPr>
          </a:lstStyle>
          <a:p>
            <a:r>
              <a:rPr lang="en-US" kern="0" dirty="0"/>
              <a:t>Comprehensive Asthma </a:t>
            </a:r>
            <a:r>
              <a:rPr lang="en-US" kern="0" dirty="0" smtClean="0"/>
              <a:t>Control Logic Model</a:t>
            </a:r>
            <a:endParaRPr lang="en-US" kern="0" dirty="0"/>
          </a:p>
        </p:txBody>
      </p:sp>
    </p:spTree>
    <p:extLst>
      <p:ext uri="{BB962C8B-B14F-4D97-AF65-F5344CB8AC3E}">
        <p14:creationId xmlns:p14="http://schemas.microsoft.com/office/powerpoint/2010/main" val="100169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 y="1054151"/>
            <a:ext cx="9129713" cy="557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990600" y="0"/>
            <a:ext cx="8153400" cy="914400"/>
          </a:xfrm>
          <a:prstGeom prst="rect">
            <a:avLst/>
          </a:prstGeom>
        </p:spPr>
        <p:txBody>
          <a:bodyPr/>
          <a:lstStyle>
            <a:lvl1pPr algn="l" rtl="0" eaLnBrk="1" fontAlgn="base" hangingPunct="1">
              <a:spcBef>
                <a:spcPct val="0"/>
              </a:spcBef>
              <a:spcAft>
                <a:spcPct val="0"/>
              </a:spcAft>
              <a:defRPr sz="2800">
                <a:solidFill>
                  <a:srgbClr val="B41B1D"/>
                </a:solidFill>
                <a:latin typeface="+mj-lt"/>
                <a:ea typeface="+mj-ea"/>
                <a:cs typeface="+mj-cs"/>
              </a:defRPr>
            </a:lvl1pPr>
            <a:lvl2pPr algn="l" rtl="0" eaLnBrk="1" fontAlgn="base" hangingPunct="1">
              <a:spcBef>
                <a:spcPct val="0"/>
              </a:spcBef>
              <a:spcAft>
                <a:spcPct val="0"/>
              </a:spcAft>
              <a:defRPr sz="2800">
                <a:solidFill>
                  <a:srgbClr val="B41B1D"/>
                </a:solidFill>
                <a:latin typeface="Arial" charset="0"/>
              </a:defRPr>
            </a:lvl2pPr>
            <a:lvl3pPr algn="l" rtl="0" eaLnBrk="1" fontAlgn="base" hangingPunct="1">
              <a:spcBef>
                <a:spcPct val="0"/>
              </a:spcBef>
              <a:spcAft>
                <a:spcPct val="0"/>
              </a:spcAft>
              <a:defRPr sz="2800">
                <a:solidFill>
                  <a:srgbClr val="B41B1D"/>
                </a:solidFill>
                <a:latin typeface="Arial" charset="0"/>
              </a:defRPr>
            </a:lvl3pPr>
            <a:lvl4pPr algn="l" rtl="0" eaLnBrk="1" fontAlgn="base" hangingPunct="1">
              <a:spcBef>
                <a:spcPct val="0"/>
              </a:spcBef>
              <a:spcAft>
                <a:spcPct val="0"/>
              </a:spcAft>
              <a:defRPr sz="2800">
                <a:solidFill>
                  <a:srgbClr val="B41B1D"/>
                </a:solidFill>
                <a:latin typeface="Arial" charset="0"/>
              </a:defRPr>
            </a:lvl4pPr>
            <a:lvl5pPr algn="l" rtl="0" eaLnBrk="1" fontAlgn="base" hangingPunct="1">
              <a:spcBef>
                <a:spcPct val="0"/>
              </a:spcBef>
              <a:spcAft>
                <a:spcPct val="0"/>
              </a:spcAft>
              <a:defRPr sz="2800">
                <a:solidFill>
                  <a:srgbClr val="B41B1D"/>
                </a:solidFill>
                <a:latin typeface="Arial" charset="0"/>
              </a:defRPr>
            </a:lvl5pPr>
            <a:lvl6pPr marL="457200" algn="l" rtl="0" eaLnBrk="1" fontAlgn="base" hangingPunct="1">
              <a:spcBef>
                <a:spcPct val="0"/>
              </a:spcBef>
              <a:spcAft>
                <a:spcPct val="0"/>
              </a:spcAft>
              <a:defRPr sz="2800">
                <a:solidFill>
                  <a:srgbClr val="B41B1D"/>
                </a:solidFill>
                <a:latin typeface="Arial" charset="0"/>
              </a:defRPr>
            </a:lvl6pPr>
            <a:lvl7pPr marL="914400" algn="l" rtl="0" eaLnBrk="1" fontAlgn="base" hangingPunct="1">
              <a:spcBef>
                <a:spcPct val="0"/>
              </a:spcBef>
              <a:spcAft>
                <a:spcPct val="0"/>
              </a:spcAft>
              <a:defRPr sz="2800">
                <a:solidFill>
                  <a:srgbClr val="B41B1D"/>
                </a:solidFill>
                <a:latin typeface="Arial" charset="0"/>
              </a:defRPr>
            </a:lvl7pPr>
            <a:lvl8pPr marL="1371600" algn="l" rtl="0" eaLnBrk="1" fontAlgn="base" hangingPunct="1">
              <a:spcBef>
                <a:spcPct val="0"/>
              </a:spcBef>
              <a:spcAft>
                <a:spcPct val="0"/>
              </a:spcAft>
              <a:defRPr sz="2800">
                <a:solidFill>
                  <a:srgbClr val="B41B1D"/>
                </a:solidFill>
                <a:latin typeface="Arial" charset="0"/>
              </a:defRPr>
            </a:lvl8pPr>
            <a:lvl9pPr marL="1828800" algn="l" rtl="0" eaLnBrk="1" fontAlgn="base" hangingPunct="1">
              <a:spcBef>
                <a:spcPct val="0"/>
              </a:spcBef>
              <a:spcAft>
                <a:spcPct val="0"/>
              </a:spcAft>
              <a:defRPr sz="2800">
                <a:solidFill>
                  <a:srgbClr val="B41B1D"/>
                </a:solidFill>
                <a:latin typeface="Arial" charset="0"/>
              </a:defRPr>
            </a:lvl9pPr>
          </a:lstStyle>
          <a:p>
            <a:r>
              <a:rPr lang="en-US" kern="0" dirty="0"/>
              <a:t>National Tobacco </a:t>
            </a:r>
            <a:r>
              <a:rPr lang="en-US" kern="0" dirty="0" err="1" smtClean="0"/>
              <a:t>Quitline</a:t>
            </a:r>
            <a:r>
              <a:rPr lang="en-US" kern="0" dirty="0" smtClean="0"/>
              <a:t> Logic Model</a:t>
            </a:r>
            <a:endParaRPr lang="en-US" kern="0" dirty="0"/>
          </a:p>
        </p:txBody>
      </p:sp>
    </p:spTree>
    <p:extLst>
      <p:ext uri="{BB962C8B-B14F-4D97-AF65-F5344CB8AC3E}">
        <p14:creationId xmlns:p14="http://schemas.microsoft.com/office/powerpoint/2010/main" val="71913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Netway </a:t>
            </a:r>
            <a:endParaRPr lang="en-US" dirty="0"/>
          </a:p>
        </p:txBody>
      </p:sp>
      <p:sp>
        <p:nvSpPr>
          <p:cNvPr id="3" name="Content Placeholder 2"/>
          <p:cNvSpPr>
            <a:spLocks noGrp="1"/>
          </p:cNvSpPr>
          <p:nvPr>
            <p:ph idx="1"/>
          </p:nvPr>
        </p:nvSpPr>
        <p:spPr>
          <a:xfrm>
            <a:off x="457200" y="1109129"/>
            <a:ext cx="8229600" cy="5257800"/>
          </a:xfrm>
        </p:spPr>
        <p:txBody>
          <a:bodyPr/>
          <a:lstStyle/>
          <a:p>
            <a:r>
              <a:rPr lang="en-US" sz="2400" dirty="0" smtClean="0"/>
              <a:t>Web-</a:t>
            </a:r>
            <a:r>
              <a:rPr lang="en-US" sz="2400" dirty="0"/>
              <a:t>b</a:t>
            </a:r>
            <a:r>
              <a:rPr lang="en-US" sz="2400" dirty="0" smtClean="0"/>
              <a:t>ased software developed by CORE</a:t>
            </a:r>
          </a:p>
          <a:p>
            <a:r>
              <a:rPr lang="en-US" sz="2400" dirty="0" smtClean="0"/>
              <a:t>Facilitates program modeling and evaluation planning</a:t>
            </a:r>
          </a:p>
          <a:p>
            <a:r>
              <a:rPr lang="en-US" sz="2400" dirty="0" smtClean="0"/>
              <a:t>Increases shared knowledge and identifies connections among programs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246" y="2912540"/>
            <a:ext cx="5381887" cy="390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0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ipe(up)">
                                      <p:cBhvr>
                                        <p:cTn id="2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1: Critiquing a Logic Model</a:t>
            </a:r>
            <a:endParaRPr lang="en-US" dirty="0"/>
          </a:p>
        </p:txBody>
      </p:sp>
      <p:sp>
        <p:nvSpPr>
          <p:cNvPr id="3" name="Content Placeholder 2"/>
          <p:cNvSpPr>
            <a:spLocks noGrp="1"/>
          </p:cNvSpPr>
          <p:nvPr>
            <p:ph idx="1"/>
          </p:nvPr>
        </p:nvSpPr>
        <p:spPr/>
        <p:txBody>
          <a:bodyPr/>
          <a:lstStyle/>
          <a:p>
            <a:r>
              <a:rPr lang="en-US" dirty="0" smtClean="0">
                <a:solidFill>
                  <a:schemeClr val="accent2">
                    <a:lumMod val="60000"/>
                    <a:lumOff val="40000"/>
                  </a:schemeClr>
                </a:solidFill>
              </a:rPr>
              <a:t>Entering a Logic Model in the Netway</a:t>
            </a:r>
          </a:p>
          <a:p>
            <a:r>
              <a:rPr lang="en-US" dirty="0" smtClean="0"/>
              <a:t>Review the example CDC Logic Model</a:t>
            </a:r>
          </a:p>
          <a:p>
            <a:r>
              <a:rPr lang="en-US" dirty="0" smtClean="0"/>
              <a:t>Look at the checklist in row 3 of the Guideline</a:t>
            </a:r>
          </a:p>
          <a:p>
            <a:r>
              <a:rPr lang="en-US" dirty="0" smtClean="0"/>
              <a:t>Pair up</a:t>
            </a:r>
          </a:p>
          <a:p>
            <a:r>
              <a:rPr lang="en-US" dirty="0" smtClean="0"/>
              <a:t>Discuss how well each of the checklist elements are met in the logic model</a:t>
            </a:r>
          </a:p>
          <a:p>
            <a:r>
              <a:rPr lang="en-US" dirty="0" smtClean="0"/>
              <a:t>Group discussion </a:t>
            </a:r>
            <a:endParaRPr lang="en-US" dirty="0"/>
          </a:p>
        </p:txBody>
      </p:sp>
    </p:spTree>
    <p:extLst>
      <p:ext uri="{BB962C8B-B14F-4D97-AF65-F5344CB8AC3E}">
        <p14:creationId xmlns:p14="http://schemas.microsoft.com/office/powerpoint/2010/main" val="251473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Logic Models to Pathway Models</a:t>
            </a:r>
            <a:endParaRPr lang="en-US" dirty="0"/>
          </a:p>
        </p:txBody>
      </p:sp>
      <p:sp>
        <p:nvSpPr>
          <p:cNvPr id="3" name="Content Placeholder 2"/>
          <p:cNvSpPr>
            <a:spLocks noGrp="1"/>
          </p:cNvSpPr>
          <p:nvPr>
            <p:ph idx="1"/>
          </p:nvPr>
        </p:nvSpPr>
        <p:spPr/>
        <p:txBody>
          <a:bodyPr/>
          <a:lstStyle/>
          <a:p>
            <a:r>
              <a:rPr lang="en-US" dirty="0" smtClean="0"/>
              <a:t>The problem with columnar logic models</a:t>
            </a:r>
          </a:p>
          <a:p>
            <a:pPr lvl="1"/>
            <a:r>
              <a:rPr lang="en-US" dirty="0" smtClean="0"/>
              <a:t>Don’t provide enough detail</a:t>
            </a:r>
          </a:p>
          <a:p>
            <a:pPr lvl="1"/>
            <a:r>
              <a:rPr lang="en-US" dirty="0" smtClean="0"/>
              <a:t>Don’t </a:t>
            </a:r>
            <a:r>
              <a:rPr lang="en-US" dirty="0"/>
              <a:t>s</a:t>
            </a:r>
            <a:r>
              <a:rPr lang="en-US" dirty="0" smtClean="0"/>
              <a:t>how cause-and-effect</a:t>
            </a:r>
          </a:p>
          <a:p>
            <a:pPr lvl="1"/>
            <a:r>
              <a:rPr lang="en-US" dirty="0" smtClean="0"/>
              <a:t>Don’t show pathways - </a:t>
            </a:r>
            <a:r>
              <a:rPr lang="en-US" dirty="0" err="1" smtClean="0"/>
              <a:t>throughlines</a:t>
            </a:r>
            <a:endParaRPr lang="en-US" dirty="0" smtClean="0"/>
          </a:p>
          <a:p>
            <a:pPr lvl="1"/>
            <a:r>
              <a:rPr lang="en-US" dirty="0" smtClean="0"/>
              <a:t>Don’t highlight “key” nodes</a:t>
            </a:r>
          </a:p>
          <a:p>
            <a:pPr lvl="1"/>
            <a:r>
              <a:rPr lang="en-US" dirty="0" smtClean="0"/>
              <a:t>Don’t effectively tell the story</a:t>
            </a:r>
          </a:p>
          <a:p>
            <a:r>
              <a:rPr lang="en-US" dirty="0" smtClean="0"/>
              <a:t>How do we construct a pathway model?</a:t>
            </a:r>
            <a:endParaRPr lang="en-US" dirty="0"/>
          </a:p>
        </p:txBody>
      </p:sp>
    </p:spTree>
    <p:extLst>
      <p:ext uri="{BB962C8B-B14F-4D97-AF65-F5344CB8AC3E}">
        <p14:creationId xmlns:p14="http://schemas.microsoft.com/office/powerpoint/2010/main" val="25367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“Mining the Model”</a:t>
            </a:r>
          </a:p>
        </p:txBody>
      </p:sp>
      <p:pic>
        <p:nvPicPr>
          <p:cNvPr id="3" name="Picture 2" descr="PM development 2.jpg"/>
          <p:cNvPicPr>
            <a:picLocks noChangeAspect="1"/>
          </p:cNvPicPr>
          <p:nvPr/>
        </p:nvPicPr>
        <p:blipFill rotWithShape="1">
          <a:blip r:embed="rId3" cstate="print"/>
          <a:srcRect l="20253" t="20556" r="8232" b="7350"/>
          <a:stretch/>
        </p:blipFill>
        <p:spPr>
          <a:xfrm>
            <a:off x="0" y="3088"/>
            <a:ext cx="9144000" cy="6913631"/>
          </a:xfrm>
          <a:prstGeom prst="rect">
            <a:avLst/>
          </a:prstGeom>
        </p:spPr>
      </p:pic>
    </p:spTree>
    <p:extLst>
      <p:ext uri="{BB962C8B-B14F-4D97-AF65-F5344CB8AC3E}">
        <p14:creationId xmlns:p14="http://schemas.microsoft.com/office/powerpoint/2010/main" val="2091625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“Mining the Model”</a:t>
            </a:r>
          </a:p>
        </p:txBody>
      </p:sp>
      <p:pic>
        <p:nvPicPr>
          <p:cNvPr id="5" name="Picture 4" descr="10.05.12_EarlyDetection-RevisionsInProcess.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53843336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“Mining the Model”</a:t>
            </a:r>
          </a:p>
        </p:txBody>
      </p:sp>
      <p:pic>
        <p:nvPicPr>
          <p:cNvPr id="3" name="Picture 2" descr="PM development 7.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78305235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The Importance of Program Models</a:t>
            </a:r>
            <a:endParaRPr lang="en-US" dirty="0" smtClean="0"/>
          </a:p>
        </p:txBody>
      </p:sp>
      <p:sp>
        <p:nvSpPr>
          <p:cNvPr id="1433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3" name="Group 2"/>
          <p:cNvGrpSpPr/>
          <p:nvPr/>
        </p:nvGrpSpPr>
        <p:grpSpPr>
          <a:xfrm>
            <a:off x="762001" y="1143000"/>
            <a:ext cx="7443787" cy="3813175"/>
            <a:chOff x="762001" y="1143000"/>
            <a:chExt cx="7443787" cy="3813175"/>
          </a:xfrm>
        </p:grpSpPr>
        <p:pic>
          <p:nvPicPr>
            <p:cNvPr id="36" name="Picture 16" descr="NewYorker1976-03-29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143000"/>
              <a:ext cx="2795588"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1" y="1371600"/>
              <a:ext cx="3048000" cy="923330"/>
            </a:xfrm>
            <a:prstGeom prst="rect">
              <a:avLst/>
            </a:prstGeom>
            <a:noFill/>
          </p:spPr>
          <p:txBody>
            <a:bodyPr wrap="square" rtlCol="0">
              <a:spAutoFit/>
            </a:bodyPr>
            <a:lstStyle/>
            <a:p>
              <a:pPr algn="ctr"/>
              <a:r>
                <a:rPr lang="en-US" b="1" dirty="0" smtClean="0"/>
                <a:t>A program model provides a “high-level view</a:t>
              </a:r>
              <a:endParaRPr lang="en-US" b="1" dirty="0"/>
            </a:p>
          </p:txBody>
        </p:sp>
      </p:grpSp>
      <p:grpSp>
        <p:nvGrpSpPr>
          <p:cNvPr id="4" name="Group 3"/>
          <p:cNvGrpSpPr/>
          <p:nvPr/>
        </p:nvGrpSpPr>
        <p:grpSpPr>
          <a:xfrm>
            <a:off x="381000" y="2590800"/>
            <a:ext cx="8077200" cy="3895130"/>
            <a:chOff x="381000" y="2590800"/>
            <a:chExt cx="8077200" cy="3895130"/>
          </a:xfrm>
        </p:grpSpPr>
        <p:pic>
          <p:nvPicPr>
            <p:cNvPr id="35" name="Picture 15" descr="elephant-with-blind-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90800"/>
              <a:ext cx="469741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410200" y="5562600"/>
              <a:ext cx="3048000" cy="923330"/>
            </a:xfrm>
            <a:prstGeom prst="rect">
              <a:avLst/>
            </a:prstGeom>
            <a:noFill/>
          </p:spPr>
          <p:txBody>
            <a:bodyPr wrap="square" rtlCol="0">
              <a:spAutoFit/>
            </a:bodyPr>
            <a:lstStyle/>
            <a:p>
              <a:pPr algn="ctr"/>
              <a:r>
                <a:rPr lang="en-US" b="1" dirty="0" smtClean="0"/>
                <a:t>Helps multiple stakeholders see multiple perspectives</a:t>
              </a:r>
              <a:endParaRPr lang="en-US" b="1" dirty="0"/>
            </a:p>
          </p:txBody>
        </p:sp>
      </p:grpSp>
    </p:spTree>
    <p:extLst>
      <p:ext uri="{BB962C8B-B14F-4D97-AF65-F5344CB8AC3E}">
        <p14:creationId xmlns:p14="http://schemas.microsoft.com/office/powerpoint/2010/main" val="3708488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2: Drawing Pathways</a:t>
            </a:r>
            <a:endParaRPr lang="en-US" dirty="0"/>
          </a:p>
        </p:txBody>
      </p:sp>
      <p:sp>
        <p:nvSpPr>
          <p:cNvPr id="3" name="Content Placeholder 2"/>
          <p:cNvSpPr>
            <a:spLocks noGrp="1"/>
          </p:cNvSpPr>
          <p:nvPr>
            <p:ph idx="1"/>
          </p:nvPr>
        </p:nvSpPr>
        <p:spPr/>
        <p:txBody>
          <a:bodyPr/>
          <a:lstStyle/>
          <a:p>
            <a:r>
              <a:rPr lang="en-US" dirty="0" smtClean="0"/>
              <a:t>Use a CDC Logic Model</a:t>
            </a:r>
          </a:p>
          <a:p>
            <a:r>
              <a:rPr lang="en-US" dirty="0" smtClean="0"/>
              <a:t>Pair up</a:t>
            </a:r>
          </a:p>
          <a:p>
            <a:r>
              <a:rPr lang="en-US" dirty="0" smtClean="0"/>
              <a:t>Identify </a:t>
            </a:r>
            <a:r>
              <a:rPr lang="en-US" u="sng" dirty="0" smtClean="0"/>
              <a:t>one</a:t>
            </a:r>
            <a:r>
              <a:rPr lang="en-US" dirty="0" smtClean="0"/>
              <a:t> key pathway – the one you think is </a:t>
            </a:r>
            <a:r>
              <a:rPr lang="en-US" i="1" dirty="0" smtClean="0"/>
              <a:t>most critical</a:t>
            </a:r>
          </a:p>
          <a:p>
            <a:pPr lvl="1"/>
            <a:r>
              <a:rPr lang="en-US" sz="2000" dirty="0" smtClean="0"/>
              <a:t>Activity </a:t>
            </a:r>
            <a:r>
              <a:rPr lang="en-US" sz="2000" dirty="0" smtClean="0">
                <a:sym typeface="Wingdings" panose="05000000000000000000" pitchFamily="2" charset="2"/>
              </a:rPr>
              <a:t> ST Outcome  MT outcome  LT outcome</a:t>
            </a:r>
          </a:p>
          <a:p>
            <a:r>
              <a:rPr lang="en-US" dirty="0" smtClean="0"/>
              <a:t>Draw the pathway on the model</a:t>
            </a:r>
          </a:p>
          <a:p>
            <a:r>
              <a:rPr lang="en-US" dirty="0" smtClean="0"/>
              <a:t>If time, identify one or two additional pathways</a:t>
            </a:r>
          </a:p>
          <a:p>
            <a:r>
              <a:rPr lang="en-US" dirty="0" smtClean="0">
                <a:solidFill>
                  <a:schemeClr val="accent2">
                    <a:lumMod val="60000"/>
                    <a:lumOff val="40000"/>
                  </a:schemeClr>
                </a:solidFill>
              </a:rPr>
              <a:t>Enter pathways into Netway</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4070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Features of a Pathway Model</a:t>
            </a:r>
            <a:endParaRPr lang="en-US" dirty="0"/>
          </a:p>
        </p:txBody>
      </p:sp>
      <p:grpSp>
        <p:nvGrpSpPr>
          <p:cNvPr id="5" name="Group 4"/>
          <p:cNvGrpSpPr/>
          <p:nvPr/>
        </p:nvGrpSpPr>
        <p:grpSpPr>
          <a:xfrm>
            <a:off x="1053042" y="1210724"/>
            <a:ext cx="7272040" cy="2746632"/>
            <a:chOff x="1053042" y="1210724"/>
            <a:chExt cx="7272040" cy="2746632"/>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267" y="1210724"/>
              <a:ext cx="4074815" cy="274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53042" y="2399374"/>
              <a:ext cx="2609850" cy="369332"/>
            </a:xfrm>
            <a:prstGeom prst="rect">
              <a:avLst/>
            </a:prstGeom>
            <a:noFill/>
          </p:spPr>
          <p:txBody>
            <a:bodyPr wrap="square" rtlCol="0">
              <a:spAutoFit/>
            </a:bodyPr>
            <a:lstStyle/>
            <a:p>
              <a:pPr algn="ctr"/>
              <a:r>
                <a:rPr lang="en-US" b="1" dirty="0" smtClean="0"/>
                <a:t>Key Nodes</a:t>
              </a:r>
              <a:endParaRPr lang="en-US" b="1" dirty="0"/>
            </a:p>
          </p:txBody>
        </p:sp>
      </p:grpSp>
      <p:grpSp>
        <p:nvGrpSpPr>
          <p:cNvPr id="6" name="Group 5"/>
          <p:cNvGrpSpPr/>
          <p:nvPr/>
        </p:nvGrpSpPr>
        <p:grpSpPr>
          <a:xfrm>
            <a:off x="660380" y="3455714"/>
            <a:ext cx="7261245" cy="2945558"/>
            <a:chOff x="660380" y="3455714"/>
            <a:chExt cx="7261245" cy="2945558"/>
          </a:xfrm>
        </p:grpSpPr>
        <p:pic>
          <p:nvPicPr>
            <p:cNvPr id="7173" name="Picture 5" descr="http://2.bp.blogspot.com/-p_eU3fIWMqE/TbhVdygw38I/AAAAAAAAAgQ/JxtBBGTEmEE/s1600/train%2Bfor%2Bblog.jpe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380" y="3455714"/>
              <a:ext cx="4277063" cy="29455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11775" y="4743827"/>
              <a:ext cx="2609850" cy="369332"/>
            </a:xfrm>
            <a:prstGeom prst="rect">
              <a:avLst/>
            </a:prstGeom>
            <a:noFill/>
          </p:spPr>
          <p:txBody>
            <a:bodyPr wrap="square" rtlCol="0">
              <a:spAutoFit/>
            </a:bodyPr>
            <a:lstStyle/>
            <a:p>
              <a:pPr algn="ctr"/>
              <a:r>
                <a:rPr lang="en-US" b="1" dirty="0" err="1" smtClean="0"/>
                <a:t>Throughlines</a:t>
              </a:r>
              <a:endParaRPr lang="en-US" b="1" dirty="0"/>
            </a:p>
          </p:txBody>
        </p:sp>
      </p:grpSp>
    </p:spTree>
    <p:extLst>
      <p:ext uri="{BB962C8B-B14F-4D97-AF65-F5344CB8AC3E}">
        <p14:creationId xmlns:p14="http://schemas.microsoft.com/office/powerpoint/2010/main" val="260755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3: Identifying Key Pathway Features</a:t>
            </a:r>
            <a:endParaRPr lang="en-US" dirty="0"/>
          </a:p>
        </p:txBody>
      </p:sp>
      <p:sp>
        <p:nvSpPr>
          <p:cNvPr id="3" name="Content Placeholder 2"/>
          <p:cNvSpPr>
            <a:spLocks noGrp="1"/>
          </p:cNvSpPr>
          <p:nvPr>
            <p:ph idx="1"/>
          </p:nvPr>
        </p:nvSpPr>
        <p:spPr/>
        <p:txBody>
          <a:bodyPr/>
          <a:lstStyle/>
          <a:p>
            <a:r>
              <a:rPr lang="en-US" dirty="0" smtClean="0">
                <a:solidFill>
                  <a:schemeClr val="accent2">
                    <a:lumMod val="60000"/>
                    <a:lumOff val="40000"/>
                  </a:schemeClr>
                </a:solidFill>
              </a:rPr>
              <a:t>Look at the logic model(s) and pathway model(s)</a:t>
            </a:r>
          </a:p>
          <a:p>
            <a:r>
              <a:rPr lang="en-US" dirty="0"/>
              <a:t>I</a:t>
            </a:r>
            <a:r>
              <a:rPr lang="en-US" dirty="0" smtClean="0"/>
              <a:t>dentify the two or three likely key nodes</a:t>
            </a:r>
          </a:p>
          <a:p>
            <a:r>
              <a:rPr lang="en-US" dirty="0" smtClean="0"/>
              <a:t>Identify the two or three likely key pathways</a:t>
            </a:r>
          </a:p>
          <a:p>
            <a:r>
              <a:rPr lang="en-US" dirty="0" smtClean="0"/>
              <a:t>What do these suggest about the program?</a:t>
            </a:r>
          </a:p>
          <a:p>
            <a:endParaRPr lang="en-US" dirty="0"/>
          </a:p>
        </p:txBody>
      </p:sp>
    </p:spTree>
    <p:extLst>
      <p:ext uri="{BB962C8B-B14F-4D97-AF65-F5344CB8AC3E}">
        <p14:creationId xmlns:p14="http://schemas.microsoft.com/office/powerpoint/2010/main" val="35834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419" y="0"/>
            <a:ext cx="8315161" cy="6858000"/>
          </a:xfrm>
          <a:prstGeom prst="rect">
            <a:avLst/>
          </a:prstGeom>
        </p:spPr>
      </p:pic>
      <p:sp>
        <p:nvSpPr>
          <p:cNvPr id="3" name="TextBox 2"/>
          <p:cNvSpPr txBox="1"/>
          <p:nvPr/>
        </p:nvSpPr>
        <p:spPr>
          <a:xfrm>
            <a:off x="4800600" y="5715000"/>
            <a:ext cx="4267200" cy="646331"/>
          </a:xfrm>
          <a:prstGeom prst="rect">
            <a:avLst/>
          </a:prstGeom>
          <a:noFill/>
        </p:spPr>
        <p:txBody>
          <a:bodyPr wrap="square" rtlCol="0">
            <a:spAutoFit/>
          </a:bodyPr>
          <a:lstStyle/>
          <a:p>
            <a:r>
              <a:rPr lang="en-US" dirty="0" smtClean="0"/>
              <a:t>“Building Evaluation Capacity in CCE System and Programs, 2012-15”</a:t>
            </a:r>
            <a:endParaRPr lang="en-US" dirty="0"/>
          </a:p>
        </p:txBody>
      </p:sp>
      <p:sp>
        <p:nvSpPr>
          <p:cNvPr id="4" name="Rounded Rectangle 3"/>
          <p:cNvSpPr/>
          <p:nvPr/>
        </p:nvSpPr>
        <p:spPr>
          <a:xfrm>
            <a:off x="7413625" y="4683020"/>
            <a:ext cx="685800" cy="274638"/>
          </a:xfrm>
          <a:prstGeom prst="roundRect">
            <a:avLst/>
          </a:prstGeom>
          <a:solidFill>
            <a:srgbClr val="FFFFE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Activities</a:t>
            </a:r>
          </a:p>
        </p:txBody>
      </p:sp>
      <p:sp>
        <p:nvSpPr>
          <p:cNvPr id="5" name="Rectangle 4"/>
          <p:cNvSpPr/>
          <p:nvPr/>
        </p:nvSpPr>
        <p:spPr>
          <a:xfrm>
            <a:off x="8148638" y="4665695"/>
            <a:ext cx="919162" cy="288788"/>
          </a:xfrm>
          <a:prstGeom prst="rect">
            <a:avLst/>
          </a:prstGeom>
          <a:solidFill>
            <a:srgbClr val="FF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Short Term Outcomes</a:t>
            </a:r>
          </a:p>
        </p:txBody>
      </p:sp>
      <p:sp>
        <p:nvSpPr>
          <p:cNvPr id="6" name="Rectangle 5"/>
          <p:cNvSpPr/>
          <p:nvPr/>
        </p:nvSpPr>
        <p:spPr>
          <a:xfrm>
            <a:off x="7402513" y="5014808"/>
            <a:ext cx="685800" cy="274637"/>
          </a:xfrm>
          <a:prstGeom prst="rect">
            <a:avLst/>
          </a:prstGeom>
          <a:solidFill>
            <a:srgbClr val="CC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Mid Term Outcomes</a:t>
            </a:r>
          </a:p>
        </p:txBody>
      </p:sp>
      <p:sp>
        <p:nvSpPr>
          <p:cNvPr id="7" name="Rectangle 6"/>
          <p:cNvSpPr/>
          <p:nvPr/>
        </p:nvSpPr>
        <p:spPr>
          <a:xfrm>
            <a:off x="8142288" y="5003833"/>
            <a:ext cx="919162" cy="288787"/>
          </a:xfrm>
          <a:prstGeom prst="rect">
            <a:avLst/>
          </a:prstGeom>
          <a:solidFill>
            <a:srgbClr val="CCFFCC"/>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Long-Term Outcomes</a:t>
            </a:r>
          </a:p>
        </p:txBody>
      </p:sp>
      <p:sp>
        <p:nvSpPr>
          <p:cNvPr id="8" name="TextBox 7"/>
          <p:cNvSpPr txBox="1"/>
          <p:nvPr/>
        </p:nvSpPr>
        <p:spPr>
          <a:xfrm>
            <a:off x="6028244" y="194727"/>
            <a:ext cx="2788007" cy="369332"/>
          </a:xfrm>
          <a:prstGeom prst="rect">
            <a:avLst/>
          </a:prstGeom>
          <a:noFill/>
        </p:spPr>
        <p:txBody>
          <a:bodyPr wrap="none" rtlCol="0">
            <a:spAutoFit/>
          </a:bodyPr>
          <a:lstStyle/>
          <a:p>
            <a:r>
              <a:rPr lang="en-US" dirty="0" smtClean="0"/>
              <a:t>A More Detailed Example</a:t>
            </a:r>
            <a:endParaRPr lang="en-US" dirty="0"/>
          </a:p>
        </p:txBody>
      </p:sp>
    </p:spTree>
    <p:extLst>
      <p:ext uri="{BB962C8B-B14F-4D97-AF65-F5344CB8AC3E}">
        <p14:creationId xmlns:p14="http://schemas.microsoft.com/office/powerpoint/2010/main" val="920645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898"/>
            <a:ext cx="9144000" cy="6556204"/>
          </a:xfrm>
          <a:prstGeom prst="rect">
            <a:avLst/>
          </a:prstGeom>
        </p:spPr>
      </p:pic>
      <p:sp>
        <p:nvSpPr>
          <p:cNvPr id="6" name="TextBox 5"/>
          <p:cNvSpPr txBox="1"/>
          <p:nvPr/>
        </p:nvSpPr>
        <p:spPr>
          <a:xfrm>
            <a:off x="4800600" y="5715000"/>
            <a:ext cx="4267200" cy="369332"/>
          </a:xfrm>
          <a:prstGeom prst="rect">
            <a:avLst/>
          </a:prstGeom>
          <a:noFill/>
        </p:spPr>
        <p:txBody>
          <a:bodyPr wrap="square" rtlCol="0">
            <a:spAutoFit/>
          </a:bodyPr>
          <a:lstStyle/>
          <a:p>
            <a:r>
              <a:rPr lang="en-US" dirty="0" smtClean="0"/>
              <a:t>Four Key Objectives of the Project</a:t>
            </a:r>
            <a:endParaRPr lang="en-US" dirty="0"/>
          </a:p>
        </p:txBody>
      </p:sp>
    </p:spTree>
    <p:extLst>
      <p:ext uri="{BB962C8B-B14F-4D97-AF65-F5344CB8AC3E}">
        <p14:creationId xmlns:p14="http://schemas.microsoft.com/office/powerpoint/2010/main" val="838511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898"/>
            <a:ext cx="9144000" cy="6556204"/>
          </a:xfrm>
          <a:prstGeom prst="rect">
            <a:avLst/>
          </a:prstGeom>
        </p:spPr>
      </p:pic>
      <p:sp>
        <p:nvSpPr>
          <p:cNvPr id="4" name="TextBox 3"/>
          <p:cNvSpPr txBox="1"/>
          <p:nvPr/>
        </p:nvSpPr>
        <p:spPr>
          <a:xfrm>
            <a:off x="4800600" y="5715000"/>
            <a:ext cx="4267200" cy="646331"/>
          </a:xfrm>
          <a:prstGeom prst="rect">
            <a:avLst/>
          </a:prstGeom>
          <a:noFill/>
        </p:spPr>
        <p:txBody>
          <a:bodyPr wrap="square" rtlCol="0">
            <a:spAutoFit/>
          </a:bodyPr>
          <a:lstStyle/>
          <a:p>
            <a:r>
              <a:rPr lang="en-US" dirty="0" smtClean="0"/>
              <a:t>Four Key Objectives of the Project </a:t>
            </a:r>
          </a:p>
          <a:p>
            <a:r>
              <a:rPr lang="en-US" dirty="0" smtClean="0"/>
              <a:t>… and why </a:t>
            </a:r>
            <a:r>
              <a:rPr lang="en-US" dirty="0" smtClean="0"/>
              <a:t>they are </a:t>
            </a:r>
            <a:r>
              <a:rPr lang="en-US" dirty="0" smtClean="0"/>
              <a:t>so critical</a:t>
            </a:r>
            <a:endParaRPr lang="en-US" dirty="0"/>
          </a:p>
        </p:txBody>
      </p:sp>
    </p:spTree>
    <p:extLst>
      <p:ext uri="{BB962C8B-B14F-4D97-AF65-F5344CB8AC3E}">
        <p14:creationId xmlns:p14="http://schemas.microsoft.com/office/powerpoint/2010/main" val="2400606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898"/>
            <a:ext cx="9144000" cy="6556204"/>
          </a:xfrm>
          <a:prstGeom prst="rect">
            <a:avLst/>
          </a:prstGeom>
        </p:spPr>
      </p:pic>
      <p:sp>
        <p:nvSpPr>
          <p:cNvPr id="3" name="TextBox 2"/>
          <p:cNvSpPr txBox="1"/>
          <p:nvPr/>
        </p:nvSpPr>
        <p:spPr>
          <a:xfrm>
            <a:off x="4800600" y="5715000"/>
            <a:ext cx="4267200" cy="646331"/>
          </a:xfrm>
          <a:prstGeom prst="rect">
            <a:avLst/>
          </a:prstGeom>
          <a:noFill/>
        </p:spPr>
        <p:txBody>
          <a:bodyPr wrap="square" rtlCol="0">
            <a:spAutoFit/>
          </a:bodyPr>
          <a:lstStyle/>
          <a:p>
            <a:r>
              <a:rPr lang="en-US" dirty="0" smtClean="0"/>
              <a:t>Key “milestones” in the project</a:t>
            </a:r>
          </a:p>
          <a:p>
            <a:r>
              <a:rPr lang="en-US" dirty="0"/>
              <a:t>	</a:t>
            </a:r>
          </a:p>
        </p:txBody>
      </p:sp>
    </p:spTree>
    <p:extLst>
      <p:ext uri="{BB962C8B-B14F-4D97-AF65-F5344CB8AC3E}">
        <p14:creationId xmlns:p14="http://schemas.microsoft.com/office/powerpoint/2010/main" val="14337086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898"/>
            <a:ext cx="9144000" cy="6556204"/>
          </a:xfrm>
          <a:prstGeom prst="rect">
            <a:avLst/>
          </a:prstGeom>
        </p:spPr>
      </p:pic>
      <p:sp>
        <p:nvSpPr>
          <p:cNvPr id="3" name="TextBox 2"/>
          <p:cNvSpPr txBox="1"/>
          <p:nvPr/>
        </p:nvSpPr>
        <p:spPr>
          <a:xfrm>
            <a:off x="4800600" y="5715000"/>
            <a:ext cx="4267200" cy="369332"/>
          </a:xfrm>
          <a:prstGeom prst="rect">
            <a:avLst/>
          </a:prstGeom>
          <a:noFill/>
        </p:spPr>
        <p:txBody>
          <a:bodyPr wrap="square" rtlCol="0">
            <a:spAutoFit/>
          </a:bodyPr>
          <a:lstStyle/>
          <a:p>
            <a:r>
              <a:rPr lang="en-US" dirty="0" smtClean="0"/>
              <a:t>How do we do it?</a:t>
            </a:r>
            <a:endParaRPr lang="en-US" dirty="0"/>
          </a:p>
        </p:txBody>
      </p:sp>
    </p:spTree>
    <p:extLst>
      <p:ext uri="{BB962C8B-B14F-4D97-AF65-F5344CB8AC3E}">
        <p14:creationId xmlns:p14="http://schemas.microsoft.com/office/powerpoint/2010/main" val="2275061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898"/>
            <a:ext cx="9144000" cy="6556204"/>
          </a:xfrm>
          <a:prstGeom prst="rect">
            <a:avLst/>
          </a:prstGeom>
        </p:spPr>
      </p:pic>
      <p:sp>
        <p:nvSpPr>
          <p:cNvPr id="3" name="TextBox 2"/>
          <p:cNvSpPr txBox="1"/>
          <p:nvPr/>
        </p:nvSpPr>
        <p:spPr>
          <a:xfrm>
            <a:off x="4800600" y="5715000"/>
            <a:ext cx="4267200" cy="923330"/>
          </a:xfrm>
          <a:prstGeom prst="rect">
            <a:avLst/>
          </a:prstGeom>
          <a:noFill/>
        </p:spPr>
        <p:txBody>
          <a:bodyPr wrap="square" rtlCol="0">
            <a:spAutoFit/>
          </a:bodyPr>
          <a:lstStyle/>
          <a:p>
            <a:r>
              <a:rPr lang="en-US" dirty="0" smtClean="0"/>
              <a:t>The big picture for Evaluation Partnerships based around the CCE Plans of Work </a:t>
            </a:r>
          </a:p>
          <a:p>
            <a:r>
              <a:rPr lang="en-US" dirty="0"/>
              <a:t>	</a:t>
            </a:r>
          </a:p>
        </p:txBody>
      </p:sp>
      <p:sp>
        <p:nvSpPr>
          <p:cNvPr id="4" name="Rounded Rectangle 3"/>
          <p:cNvSpPr/>
          <p:nvPr/>
        </p:nvSpPr>
        <p:spPr>
          <a:xfrm>
            <a:off x="311603" y="6049596"/>
            <a:ext cx="685800" cy="274638"/>
          </a:xfrm>
          <a:prstGeom prst="roundRect">
            <a:avLst/>
          </a:prstGeom>
          <a:solidFill>
            <a:srgbClr val="FFFFE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Activities</a:t>
            </a:r>
          </a:p>
        </p:txBody>
      </p:sp>
      <p:sp>
        <p:nvSpPr>
          <p:cNvPr id="5" name="Rectangle 4"/>
          <p:cNvSpPr/>
          <p:nvPr/>
        </p:nvSpPr>
        <p:spPr>
          <a:xfrm>
            <a:off x="1046616" y="6032271"/>
            <a:ext cx="919162" cy="288788"/>
          </a:xfrm>
          <a:prstGeom prst="rect">
            <a:avLst/>
          </a:prstGeom>
          <a:solidFill>
            <a:srgbClr val="FF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Short Term Outcomes</a:t>
            </a:r>
          </a:p>
        </p:txBody>
      </p:sp>
      <p:sp>
        <p:nvSpPr>
          <p:cNvPr id="6" name="Rectangle 5"/>
          <p:cNvSpPr/>
          <p:nvPr/>
        </p:nvSpPr>
        <p:spPr>
          <a:xfrm>
            <a:off x="300491" y="6381384"/>
            <a:ext cx="685800" cy="274637"/>
          </a:xfrm>
          <a:prstGeom prst="rect">
            <a:avLst/>
          </a:prstGeom>
          <a:solidFill>
            <a:srgbClr val="CC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Mid Term Outcomes</a:t>
            </a:r>
          </a:p>
        </p:txBody>
      </p:sp>
      <p:sp>
        <p:nvSpPr>
          <p:cNvPr id="7" name="Rectangle 6"/>
          <p:cNvSpPr/>
          <p:nvPr/>
        </p:nvSpPr>
        <p:spPr>
          <a:xfrm>
            <a:off x="1040266" y="6370409"/>
            <a:ext cx="919162" cy="288787"/>
          </a:xfrm>
          <a:prstGeom prst="rect">
            <a:avLst/>
          </a:prstGeom>
          <a:solidFill>
            <a:srgbClr val="CCFFCC"/>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Long-Term Outcomes</a:t>
            </a:r>
          </a:p>
        </p:txBody>
      </p:sp>
    </p:spTree>
    <p:extLst>
      <p:ext uri="{BB962C8B-B14F-4D97-AF65-F5344CB8AC3E}">
        <p14:creationId xmlns:p14="http://schemas.microsoft.com/office/powerpoint/2010/main" val="2071917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419" y="0"/>
            <a:ext cx="8315161" cy="6858000"/>
          </a:xfrm>
          <a:prstGeom prst="rect">
            <a:avLst/>
          </a:prstGeom>
        </p:spPr>
      </p:pic>
      <p:sp>
        <p:nvSpPr>
          <p:cNvPr id="3" name="TextBox 2"/>
          <p:cNvSpPr txBox="1"/>
          <p:nvPr/>
        </p:nvSpPr>
        <p:spPr>
          <a:xfrm>
            <a:off x="4800600" y="5715000"/>
            <a:ext cx="4267200" cy="923330"/>
          </a:xfrm>
          <a:prstGeom prst="rect">
            <a:avLst/>
          </a:prstGeom>
          <a:noFill/>
        </p:spPr>
        <p:txBody>
          <a:bodyPr wrap="square" rtlCol="0">
            <a:spAutoFit/>
          </a:bodyPr>
          <a:lstStyle/>
          <a:p>
            <a:r>
              <a:rPr lang="en-US" dirty="0" smtClean="0"/>
              <a:t>Contribution of “Lead Evaluators” and enhanced Evaluation Literacy across CCE</a:t>
            </a:r>
          </a:p>
          <a:p>
            <a:r>
              <a:rPr lang="en-US" dirty="0"/>
              <a:t>	</a:t>
            </a:r>
          </a:p>
        </p:txBody>
      </p:sp>
      <p:sp>
        <p:nvSpPr>
          <p:cNvPr id="4" name="Rounded Rectangle 3"/>
          <p:cNvSpPr/>
          <p:nvPr/>
        </p:nvSpPr>
        <p:spPr>
          <a:xfrm>
            <a:off x="311603" y="6049596"/>
            <a:ext cx="685800" cy="274638"/>
          </a:xfrm>
          <a:prstGeom prst="roundRect">
            <a:avLst/>
          </a:prstGeom>
          <a:solidFill>
            <a:srgbClr val="FFFFE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Activities</a:t>
            </a:r>
          </a:p>
        </p:txBody>
      </p:sp>
      <p:sp>
        <p:nvSpPr>
          <p:cNvPr id="5" name="Rectangle 4"/>
          <p:cNvSpPr/>
          <p:nvPr/>
        </p:nvSpPr>
        <p:spPr>
          <a:xfrm>
            <a:off x="1046616" y="6032271"/>
            <a:ext cx="919162" cy="288788"/>
          </a:xfrm>
          <a:prstGeom prst="rect">
            <a:avLst/>
          </a:prstGeom>
          <a:solidFill>
            <a:srgbClr val="FF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Short Term Outcomes</a:t>
            </a:r>
          </a:p>
        </p:txBody>
      </p:sp>
      <p:sp>
        <p:nvSpPr>
          <p:cNvPr id="6" name="Rectangle 5"/>
          <p:cNvSpPr/>
          <p:nvPr/>
        </p:nvSpPr>
        <p:spPr>
          <a:xfrm>
            <a:off x="300491" y="6381384"/>
            <a:ext cx="685800" cy="274637"/>
          </a:xfrm>
          <a:prstGeom prst="rect">
            <a:avLst/>
          </a:prstGeom>
          <a:solidFill>
            <a:srgbClr val="CC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Mid Term Outcomes</a:t>
            </a:r>
          </a:p>
        </p:txBody>
      </p:sp>
      <p:sp>
        <p:nvSpPr>
          <p:cNvPr id="7" name="Rectangle 6"/>
          <p:cNvSpPr/>
          <p:nvPr/>
        </p:nvSpPr>
        <p:spPr>
          <a:xfrm>
            <a:off x="1040266" y="6370409"/>
            <a:ext cx="919162" cy="288787"/>
          </a:xfrm>
          <a:prstGeom prst="rect">
            <a:avLst/>
          </a:prstGeom>
          <a:solidFill>
            <a:srgbClr val="CCFFCC"/>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Long-Term Outcomes</a:t>
            </a:r>
          </a:p>
        </p:txBody>
      </p:sp>
    </p:spTree>
    <p:extLst>
      <p:ext uri="{BB962C8B-B14F-4D97-AF65-F5344CB8AC3E}">
        <p14:creationId xmlns:p14="http://schemas.microsoft.com/office/powerpoint/2010/main" val="685616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Program Models:</a:t>
            </a:r>
            <a:br>
              <a:rPr lang="en-US" dirty="0" smtClean="0"/>
            </a:br>
            <a:r>
              <a:rPr lang="en-US" dirty="0" smtClean="0"/>
              <a:t>Link Planning, Management and Evaluation</a:t>
            </a:r>
            <a:endParaRPr lang="en-US" dirty="0"/>
          </a:p>
        </p:txBody>
      </p:sp>
      <p:pic>
        <p:nvPicPr>
          <p:cNvPr id="5" name="Picture 10" descr="fig1">
            <a:hlinkClick r:id="rId2"/>
          </p:cNvPr>
          <p:cNvPicPr>
            <a:picLocks noChangeAspect="1" noChangeArrowheads="1"/>
          </p:cNvPicPr>
          <p:nvPr/>
        </p:nvPicPr>
        <p:blipFill>
          <a:blip r:embed="rId3" cstate="print"/>
          <a:srcRect/>
          <a:stretch>
            <a:fillRect/>
          </a:stretch>
        </p:blipFill>
        <p:spPr bwMode="auto">
          <a:xfrm>
            <a:off x="1943100" y="1447800"/>
            <a:ext cx="5257800" cy="4793045"/>
          </a:xfrm>
          <a:prstGeom prst="rect">
            <a:avLst/>
          </a:prstGeom>
          <a:noFill/>
          <a:ln w="9525">
            <a:noFill/>
            <a:miter lim="800000"/>
            <a:headEnd/>
            <a:tailEnd/>
          </a:ln>
        </p:spPr>
      </p:pic>
      <p:sp>
        <p:nvSpPr>
          <p:cNvPr id="3" name="Freeform 2"/>
          <p:cNvSpPr/>
          <p:nvPr/>
        </p:nvSpPr>
        <p:spPr>
          <a:xfrm>
            <a:off x="1422400" y="1278467"/>
            <a:ext cx="3903133" cy="2675466"/>
          </a:xfrm>
          <a:custGeom>
            <a:avLst/>
            <a:gdLst>
              <a:gd name="connsiteX0" fmla="*/ 3826933 w 3903133"/>
              <a:gd name="connsiteY0" fmla="*/ 0 h 2675466"/>
              <a:gd name="connsiteX1" fmla="*/ 3818467 w 3903133"/>
              <a:gd name="connsiteY1" fmla="*/ 84666 h 2675466"/>
              <a:gd name="connsiteX2" fmla="*/ 2099733 w 3903133"/>
              <a:gd name="connsiteY2" fmla="*/ 93133 h 2675466"/>
              <a:gd name="connsiteX3" fmla="*/ 677333 w 3903133"/>
              <a:gd name="connsiteY3" fmla="*/ 186266 h 2675466"/>
              <a:gd name="connsiteX4" fmla="*/ 0 w 3903133"/>
              <a:gd name="connsiteY4" fmla="*/ 1913466 h 2675466"/>
              <a:gd name="connsiteX5" fmla="*/ 67733 w 3903133"/>
              <a:gd name="connsiteY5" fmla="*/ 2658533 h 2675466"/>
              <a:gd name="connsiteX6" fmla="*/ 1371600 w 3903133"/>
              <a:gd name="connsiteY6" fmla="*/ 2675466 h 2675466"/>
              <a:gd name="connsiteX7" fmla="*/ 3589867 w 3903133"/>
              <a:gd name="connsiteY7" fmla="*/ 1312333 h 2675466"/>
              <a:gd name="connsiteX8" fmla="*/ 3903133 w 3903133"/>
              <a:gd name="connsiteY8" fmla="*/ 753533 h 2675466"/>
              <a:gd name="connsiteX9" fmla="*/ 3801533 w 3903133"/>
              <a:gd name="connsiteY9" fmla="*/ 67733 h 2675466"/>
              <a:gd name="connsiteX10" fmla="*/ 3810000 w 3903133"/>
              <a:gd name="connsiteY10" fmla="*/ 67733 h 267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3133" h="2675466">
                <a:moveTo>
                  <a:pt x="3826933" y="0"/>
                </a:moveTo>
                <a:lnTo>
                  <a:pt x="3818467" y="84666"/>
                </a:lnTo>
                <a:lnTo>
                  <a:pt x="2099733" y="93133"/>
                </a:lnTo>
                <a:cubicBezTo>
                  <a:pt x="1624833" y="108494"/>
                  <a:pt x="677333" y="186266"/>
                  <a:pt x="677333" y="186266"/>
                </a:cubicBezTo>
                <a:lnTo>
                  <a:pt x="0" y="1913466"/>
                </a:lnTo>
                <a:lnTo>
                  <a:pt x="67733" y="2658533"/>
                </a:lnTo>
                <a:lnTo>
                  <a:pt x="1371600" y="2675466"/>
                </a:lnTo>
                <a:lnTo>
                  <a:pt x="3589867" y="1312333"/>
                </a:lnTo>
                <a:lnTo>
                  <a:pt x="3903133" y="753533"/>
                </a:lnTo>
                <a:lnTo>
                  <a:pt x="3801533" y="67733"/>
                </a:lnTo>
                <a:lnTo>
                  <a:pt x="3810000" y="67733"/>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538133" y="1896533"/>
            <a:ext cx="2802467" cy="3894667"/>
          </a:xfrm>
          <a:custGeom>
            <a:avLst/>
            <a:gdLst>
              <a:gd name="connsiteX0" fmla="*/ 965200 w 2802467"/>
              <a:gd name="connsiteY0" fmla="*/ 0 h 3894667"/>
              <a:gd name="connsiteX1" fmla="*/ 0 w 2802467"/>
              <a:gd name="connsiteY1" fmla="*/ 1532467 h 3894667"/>
              <a:gd name="connsiteX2" fmla="*/ 677334 w 2802467"/>
              <a:gd name="connsiteY2" fmla="*/ 3691467 h 3894667"/>
              <a:gd name="connsiteX3" fmla="*/ 956734 w 2802467"/>
              <a:gd name="connsiteY3" fmla="*/ 3894667 h 3894667"/>
              <a:gd name="connsiteX4" fmla="*/ 2582334 w 2802467"/>
              <a:gd name="connsiteY4" fmla="*/ 3378200 h 3894667"/>
              <a:gd name="connsiteX5" fmla="*/ 2802467 w 2802467"/>
              <a:gd name="connsiteY5" fmla="*/ 1007534 h 3894667"/>
              <a:gd name="connsiteX6" fmla="*/ 965200 w 2802467"/>
              <a:gd name="connsiteY6" fmla="*/ 0 h 389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467" h="3894667">
                <a:moveTo>
                  <a:pt x="965200" y="0"/>
                </a:moveTo>
                <a:lnTo>
                  <a:pt x="0" y="1532467"/>
                </a:lnTo>
                <a:lnTo>
                  <a:pt x="677334" y="3691467"/>
                </a:lnTo>
                <a:lnTo>
                  <a:pt x="956734" y="3894667"/>
                </a:lnTo>
                <a:lnTo>
                  <a:pt x="2582334" y="3378200"/>
                </a:lnTo>
                <a:lnTo>
                  <a:pt x="2802467" y="1007534"/>
                </a:lnTo>
                <a:lnTo>
                  <a:pt x="9652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reeform 6"/>
          <p:cNvSpPr/>
          <p:nvPr/>
        </p:nvSpPr>
        <p:spPr>
          <a:xfrm>
            <a:off x="1498600" y="3877733"/>
            <a:ext cx="3979333" cy="2573867"/>
          </a:xfrm>
          <a:custGeom>
            <a:avLst/>
            <a:gdLst>
              <a:gd name="connsiteX0" fmla="*/ 0 w 3979333"/>
              <a:gd name="connsiteY0" fmla="*/ 143934 h 2573867"/>
              <a:gd name="connsiteX1" fmla="*/ 736600 w 3979333"/>
              <a:gd name="connsiteY1" fmla="*/ 2116667 h 2573867"/>
              <a:gd name="connsiteX2" fmla="*/ 2980267 w 3979333"/>
              <a:gd name="connsiteY2" fmla="*/ 2573867 h 2573867"/>
              <a:gd name="connsiteX3" fmla="*/ 3979333 w 3979333"/>
              <a:gd name="connsiteY3" fmla="*/ 2167467 h 2573867"/>
              <a:gd name="connsiteX4" fmla="*/ 3462867 w 3979333"/>
              <a:gd name="connsiteY4" fmla="*/ 1320800 h 2573867"/>
              <a:gd name="connsiteX5" fmla="*/ 863600 w 3979333"/>
              <a:gd name="connsiteY5" fmla="*/ 0 h 2573867"/>
              <a:gd name="connsiteX6" fmla="*/ 0 w 3979333"/>
              <a:gd name="connsiteY6" fmla="*/ 143934 h 257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9333" h="2573867">
                <a:moveTo>
                  <a:pt x="0" y="143934"/>
                </a:moveTo>
                <a:lnTo>
                  <a:pt x="736600" y="2116667"/>
                </a:lnTo>
                <a:lnTo>
                  <a:pt x="2980267" y="2573867"/>
                </a:lnTo>
                <a:lnTo>
                  <a:pt x="3979333" y="2167467"/>
                </a:lnTo>
                <a:lnTo>
                  <a:pt x="3462867" y="1320800"/>
                </a:lnTo>
                <a:lnTo>
                  <a:pt x="863600" y="0"/>
                </a:lnTo>
                <a:lnTo>
                  <a:pt x="0" y="1439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199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419" y="0"/>
            <a:ext cx="8315161" cy="6858000"/>
          </a:xfrm>
          <a:prstGeom prst="rect">
            <a:avLst/>
          </a:prstGeom>
        </p:spPr>
      </p:pic>
      <p:sp>
        <p:nvSpPr>
          <p:cNvPr id="3" name="TextBox 2"/>
          <p:cNvSpPr txBox="1"/>
          <p:nvPr/>
        </p:nvSpPr>
        <p:spPr>
          <a:xfrm>
            <a:off x="4800600" y="5715000"/>
            <a:ext cx="4267200" cy="646331"/>
          </a:xfrm>
          <a:prstGeom prst="rect">
            <a:avLst/>
          </a:prstGeom>
          <a:noFill/>
        </p:spPr>
        <p:txBody>
          <a:bodyPr wrap="square" rtlCol="0">
            <a:spAutoFit/>
          </a:bodyPr>
          <a:lstStyle/>
          <a:p>
            <a:r>
              <a:rPr lang="en-US" dirty="0" smtClean="0"/>
              <a:t>Essential additional component: Comprehensive Evaluation Policy </a:t>
            </a:r>
            <a:r>
              <a:rPr lang="en-US" dirty="0"/>
              <a:t>	</a:t>
            </a:r>
          </a:p>
        </p:txBody>
      </p:sp>
      <p:sp>
        <p:nvSpPr>
          <p:cNvPr id="4" name="Rounded Rectangle 3"/>
          <p:cNvSpPr/>
          <p:nvPr/>
        </p:nvSpPr>
        <p:spPr>
          <a:xfrm>
            <a:off x="251278" y="402422"/>
            <a:ext cx="685800" cy="274638"/>
          </a:xfrm>
          <a:prstGeom prst="roundRect">
            <a:avLst/>
          </a:prstGeom>
          <a:solidFill>
            <a:srgbClr val="FFFFE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Activities</a:t>
            </a:r>
          </a:p>
        </p:txBody>
      </p:sp>
      <p:sp>
        <p:nvSpPr>
          <p:cNvPr id="5" name="Rectangle 4"/>
          <p:cNvSpPr/>
          <p:nvPr/>
        </p:nvSpPr>
        <p:spPr>
          <a:xfrm>
            <a:off x="986291" y="385097"/>
            <a:ext cx="919162" cy="288788"/>
          </a:xfrm>
          <a:prstGeom prst="rect">
            <a:avLst/>
          </a:prstGeom>
          <a:solidFill>
            <a:srgbClr val="FF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Short Term Outcomes</a:t>
            </a:r>
          </a:p>
        </p:txBody>
      </p:sp>
      <p:sp>
        <p:nvSpPr>
          <p:cNvPr id="6" name="Rectangle 5"/>
          <p:cNvSpPr/>
          <p:nvPr/>
        </p:nvSpPr>
        <p:spPr>
          <a:xfrm>
            <a:off x="240166" y="734210"/>
            <a:ext cx="685800" cy="274637"/>
          </a:xfrm>
          <a:prstGeom prst="rect">
            <a:avLst/>
          </a:prstGeom>
          <a:solidFill>
            <a:srgbClr val="CC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Mid Term Outcomes</a:t>
            </a:r>
          </a:p>
        </p:txBody>
      </p:sp>
      <p:sp>
        <p:nvSpPr>
          <p:cNvPr id="7" name="Rectangle 6"/>
          <p:cNvSpPr/>
          <p:nvPr/>
        </p:nvSpPr>
        <p:spPr>
          <a:xfrm>
            <a:off x="979941" y="723235"/>
            <a:ext cx="919162" cy="288787"/>
          </a:xfrm>
          <a:prstGeom prst="rect">
            <a:avLst/>
          </a:prstGeom>
          <a:solidFill>
            <a:srgbClr val="CCFFCC"/>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Long-Term Outcomes</a:t>
            </a:r>
          </a:p>
        </p:txBody>
      </p:sp>
    </p:spTree>
    <p:extLst>
      <p:ext uri="{BB962C8B-B14F-4D97-AF65-F5344CB8AC3E}">
        <p14:creationId xmlns:p14="http://schemas.microsoft.com/office/powerpoint/2010/main" val="1865493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667933" cy="1083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419" y="0"/>
            <a:ext cx="8315161" cy="6858000"/>
          </a:xfrm>
          <a:prstGeom prst="rect">
            <a:avLst/>
          </a:prstGeom>
        </p:spPr>
      </p:pic>
      <p:sp>
        <p:nvSpPr>
          <p:cNvPr id="3" name="TextBox 2"/>
          <p:cNvSpPr txBox="1"/>
          <p:nvPr/>
        </p:nvSpPr>
        <p:spPr>
          <a:xfrm>
            <a:off x="4800600" y="5715000"/>
            <a:ext cx="4267200" cy="646331"/>
          </a:xfrm>
          <a:prstGeom prst="rect">
            <a:avLst/>
          </a:prstGeom>
          <a:noFill/>
        </p:spPr>
        <p:txBody>
          <a:bodyPr wrap="square" rtlCol="0">
            <a:spAutoFit/>
          </a:bodyPr>
          <a:lstStyle/>
          <a:p>
            <a:r>
              <a:rPr lang="en-US" dirty="0" smtClean="0"/>
              <a:t>“Building Evaluation Capacity in CCE System and Programs, 2012-15”</a:t>
            </a:r>
            <a:endParaRPr lang="en-US" dirty="0"/>
          </a:p>
        </p:txBody>
      </p:sp>
      <p:sp>
        <p:nvSpPr>
          <p:cNvPr id="4" name="Rounded Rectangle 3"/>
          <p:cNvSpPr/>
          <p:nvPr/>
        </p:nvSpPr>
        <p:spPr>
          <a:xfrm>
            <a:off x="7413625" y="4683020"/>
            <a:ext cx="685800" cy="274638"/>
          </a:xfrm>
          <a:prstGeom prst="roundRect">
            <a:avLst/>
          </a:prstGeom>
          <a:solidFill>
            <a:srgbClr val="FFFFE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Activities</a:t>
            </a:r>
          </a:p>
        </p:txBody>
      </p:sp>
      <p:sp>
        <p:nvSpPr>
          <p:cNvPr id="5" name="Rectangle 4"/>
          <p:cNvSpPr/>
          <p:nvPr/>
        </p:nvSpPr>
        <p:spPr>
          <a:xfrm>
            <a:off x="8148638" y="4665695"/>
            <a:ext cx="919162" cy="288788"/>
          </a:xfrm>
          <a:prstGeom prst="rect">
            <a:avLst/>
          </a:prstGeom>
          <a:solidFill>
            <a:srgbClr val="FF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Short Term Outcomes</a:t>
            </a:r>
          </a:p>
        </p:txBody>
      </p:sp>
      <p:sp>
        <p:nvSpPr>
          <p:cNvPr id="6" name="Rectangle 5"/>
          <p:cNvSpPr/>
          <p:nvPr/>
        </p:nvSpPr>
        <p:spPr>
          <a:xfrm>
            <a:off x="7402513" y="5014808"/>
            <a:ext cx="685800" cy="274637"/>
          </a:xfrm>
          <a:prstGeom prst="rect">
            <a:avLst/>
          </a:prstGeom>
          <a:solidFill>
            <a:srgbClr val="CCCCFF"/>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rPr>
              <a:t>Mid Term Outcomes</a:t>
            </a:r>
          </a:p>
        </p:txBody>
      </p:sp>
      <p:sp>
        <p:nvSpPr>
          <p:cNvPr id="7" name="Rectangle 6"/>
          <p:cNvSpPr/>
          <p:nvPr/>
        </p:nvSpPr>
        <p:spPr>
          <a:xfrm>
            <a:off x="8142288" y="5003833"/>
            <a:ext cx="919162" cy="288787"/>
          </a:xfrm>
          <a:prstGeom prst="rect">
            <a:avLst/>
          </a:prstGeom>
          <a:solidFill>
            <a:srgbClr val="CCFFCC"/>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sz="900" dirty="0">
                <a:solidFill>
                  <a:schemeClr val="tx1"/>
                </a:solidFill>
              </a:rPr>
              <a:t>Long-Term Outcomes</a:t>
            </a:r>
          </a:p>
        </p:txBody>
      </p:sp>
    </p:spTree>
    <p:extLst>
      <p:ext uri="{BB962C8B-B14F-4D97-AF65-F5344CB8AC3E}">
        <p14:creationId xmlns:p14="http://schemas.microsoft.com/office/powerpoint/2010/main" val="33398096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do we do with Pathway Models?</a:t>
            </a:r>
            <a:endParaRPr lang="en-US" dirty="0"/>
          </a:p>
        </p:txBody>
      </p:sp>
      <p:sp>
        <p:nvSpPr>
          <p:cNvPr id="3" name="Content Placeholder 2"/>
          <p:cNvSpPr>
            <a:spLocks noGrp="1"/>
          </p:cNvSpPr>
          <p:nvPr>
            <p:ph idx="1"/>
          </p:nvPr>
        </p:nvSpPr>
        <p:spPr/>
        <p:txBody>
          <a:bodyPr/>
          <a:lstStyle/>
          <a:p>
            <a:r>
              <a:rPr lang="en-US" dirty="0" smtClean="0"/>
              <a:t>Improve quality of Pathway Model</a:t>
            </a:r>
          </a:p>
          <a:p>
            <a:pPr lvl="1"/>
            <a:r>
              <a:rPr lang="en-US" dirty="0" smtClean="0"/>
              <a:t>Incomplete pathways: some activities and outcomes omitted</a:t>
            </a:r>
          </a:p>
          <a:p>
            <a:pPr lvl="1"/>
            <a:r>
              <a:rPr lang="en-US" dirty="0" smtClean="0"/>
              <a:t>Leaps: jumps from activities to MT or LT outcomes</a:t>
            </a:r>
          </a:p>
          <a:p>
            <a:pPr lvl="1"/>
            <a:r>
              <a:rPr lang="en-US" dirty="0" smtClean="0"/>
              <a:t>Orphans: </a:t>
            </a:r>
          </a:p>
          <a:p>
            <a:pPr lvl="2"/>
            <a:r>
              <a:rPr lang="en-US" dirty="0" smtClean="0"/>
              <a:t>outcomes that have no activities</a:t>
            </a:r>
          </a:p>
          <a:p>
            <a:pPr lvl="2"/>
            <a:r>
              <a:rPr lang="en-US" dirty="0"/>
              <a:t>a</a:t>
            </a:r>
            <a:r>
              <a:rPr lang="en-US" dirty="0" smtClean="0"/>
              <a:t>ctivities that don’t lead anywhere</a:t>
            </a:r>
          </a:p>
          <a:p>
            <a:r>
              <a:rPr lang="en-US" dirty="0" smtClean="0"/>
              <a:t>Link to Evidence base:</a:t>
            </a:r>
          </a:p>
          <a:p>
            <a:pPr lvl="1"/>
            <a:r>
              <a:rPr lang="en-US" dirty="0" smtClean="0"/>
              <a:t>Literature for nodes (examples or measures)</a:t>
            </a:r>
          </a:p>
          <a:p>
            <a:pPr lvl="1"/>
            <a:r>
              <a:rPr lang="en-US" dirty="0" smtClean="0"/>
              <a:t>Literature for paths</a:t>
            </a:r>
            <a:endParaRPr lang="en-US" dirty="0"/>
          </a:p>
        </p:txBody>
      </p:sp>
    </p:spTree>
    <p:extLst>
      <p:ext uri="{BB962C8B-B14F-4D97-AF65-F5344CB8AC3E}">
        <p14:creationId xmlns:p14="http://schemas.microsoft.com/office/powerpoint/2010/main" val="15847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Wrapping up Modeling Stage</a:t>
            </a:r>
            <a:endParaRPr lang="en-US" sz="3400" dirty="0"/>
          </a:p>
        </p:txBody>
      </p:sp>
      <p:pic>
        <p:nvPicPr>
          <p:cNvPr id="4" name="Picture 6" descr="figure_3"/>
          <p:cNvPicPr>
            <a:picLocks noChangeAspect="1" noChangeArrowheads="1"/>
          </p:cNvPicPr>
          <p:nvPr/>
        </p:nvPicPr>
        <p:blipFill>
          <a:blip r:embed="rId3" cstate="print"/>
          <a:srcRect t="18714" b="56279"/>
          <a:stretch>
            <a:fillRect/>
          </a:stretch>
        </p:blipFill>
        <p:spPr bwMode="auto">
          <a:xfrm>
            <a:off x="175260" y="1219161"/>
            <a:ext cx="8869680" cy="2226097"/>
          </a:xfrm>
          <a:prstGeom prst="rect">
            <a:avLst/>
          </a:prstGeom>
          <a:noFill/>
          <a:ln w="9525">
            <a:noFill/>
            <a:miter lim="800000"/>
            <a:headEnd/>
            <a:tailEnd/>
          </a:ln>
        </p:spPr>
      </p:pic>
      <p:pic>
        <p:nvPicPr>
          <p:cNvPr id="5" name="Picture 6" descr="figure_3"/>
          <p:cNvPicPr>
            <a:picLocks noChangeAspect="1" noChangeArrowheads="1"/>
          </p:cNvPicPr>
          <p:nvPr/>
        </p:nvPicPr>
        <p:blipFill>
          <a:blip r:embed="rId3" cstate="print"/>
          <a:srcRect l="47070" t="13610" r="50369" b="82988"/>
          <a:stretch>
            <a:fillRect/>
          </a:stretch>
        </p:blipFill>
        <p:spPr bwMode="auto">
          <a:xfrm>
            <a:off x="4495800" y="5346032"/>
            <a:ext cx="228600" cy="304800"/>
          </a:xfrm>
          <a:prstGeom prst="rect">
            <a:avLst/>
          </a:prstGeom>
          <a:noFill/>
          <a:ln w="9525">
            <a:noFill/>
            <a:miter lim="800000"/>
            <a:headEnd/>
            <a:tailEnd/>
          </a:ln>
        </p:spPr>
      </p:pic>
      <p:pic>
        <p:nvPicPr>
          <p:cNvPr id="6" name="Picture 6" descr="figure_3"/>
          <p:cNvPicPr>
            <a:picLocks noChangeAspect="1" noChangeArrowheads="1"/>
          </p:cNvPicPr>
          <p:nvPr/>
        </p:nvPicPr>
        <p:blipFill>
          <a:blip r:embed="rId3" cstate="print"/>
          <a:srcRect l="47070" t="13610" r="50369" b="82988"/>
          <a:stretch>
            <a:fillRect/>
          </a:stretch>
        </p:blipFill>
        <p:spPr bwMode="auto">
          <a:xfrm>
            <a:off x="4443665" y="3429000"/>
            <a:ext cx="292608" cy="365760"/>
          </a:xfrm>
          <a:prstGeom prst="rect">
            <a:avLst/>
          </a:prstGeom>
          <a:noFill/>
          <a:ln w="9525">
            <a:noFill/>
            <a:miter lim="800000"/>
            <a:headEnd/>
            <a:tailEnd/>
          </a:ln>
        </p:spPr>
      </p:pic>
      <p:cxnSp>
        <p:nvCxnSpPr>
          <p:cNvPr id="8" name="Straight Connector 7"/>
          <p:cNvCxnSpPr/>
          <p:nvPr/>
        </p:nvCxnSpPr>
        <p:spPr>
          <a:xfrm>
            <a:off x="4419600" y="3465096"/>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3611880"/>
            <a:ext cx="8229600" cy="2865120"/>
          </a:xfrm>
        </p:spPr>
        <p:txBody>
          <a:bodyPr/>
          <a:lstStyle/>
          <a:p>
            <a:r>
              <a:rPr lang="en-US" dirty="0" smtClean="0"/>
              <a:t>What I didn’t cover:</a:t>
            </a:r>
          </a:p>
          <a:p>
            <a:pPr lvl="1"/>
            <a:r>
              <a:rPr lang="en-US" dirty="0" smtClean="0"/>
              <a:t>Program boundary analysis</a:t>
            </a:r>
          </a:p>
          <a:p>
            <a:pPr lvl="1"/>
            <a:r>
              <a:rPr lang="en-US" dirty="0" smtClean="0"/>
              <a:t>Lifecycle analysis</a:t>
            </a:r>
          </a:p>
          <a:p>
            <a:pPr lvl="1"/>
            <a:r>
              <a:rPr lang="en-US" dirty="0" smtClean="0"/>
              <a:t>Evaluation scope</a:t>
            </a:r>
            <a:endParaRPr lang="en-US" dirty="0"/>
          </a:p>
        </p:txBody>
      </p:sp>
      <p:sp>
        <p:nvSpPr>
          <p:cNvPr id="7" name="Rectangle 6"/>
          <p:cNvSpPr/>
          <p:nvPr/>
        </p:nvSpPr>
        <p:spPr>
          <a:xfrm>
            <a:off x="4148667" y="5096933"/>
            <a:ext cx="973666"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4419600" y="3448162"/>
            <a:ext cx="550333" cy="42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95936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From Program Model to Evaluation</a:t>
            </a:r>
            <a:endParaRPr lang="en-US" sz="3400" dirty="0"/>
          </a:p>
        </p:txBody>
      </p:sp>
      <p:pic>
        <p:nvPicPr>
          <p:cNvPr id="4" name="Picture 6" descr="figure_3"/>
          <p:cNvPicPr>
            <a:picLocks noChangeAspect="1" noChangeArrowheads="1"/>
          </p:cNvPicPr>
          <p:nvPr/>
        </p:nvPicPr>
        <p:blipFill>
          <a:blip r:embed="rId3" cstate="print"/>
          <a:srcRect t="44110" b="22863"/>
          <a:stretch>
            <a:fillRect/>
          </a:stretch>
        </p:blipFill>
        <p:spPr bwMode="auto">
          <a:xfrm>
            <a:off x="155447" y="2209800"/>
            <a:ext cx="8869680" cy="2940034"/>
          </a:xfrm>
          <a:prstGeom prst="rect">
            <a:avLst/>
          </a:prstGeom>
          <a:noFill/>
          <a:ln w="9525">
            <a:noFill/>
            <a:miter lim="800000"/>
            <a:headEnd/>
            <a:tailEnd/>
          </a:ln>
        </p:spPr>
      </p:pic>
      <p:pic>
        <p:nvPicPr>
          <p:cNvPr id="5" name="Picture 6" descr="figure_3"/>
          <p:cNvPicPr>
            <a:picLocks noChangeAspect="1" noChangeArrowheads="1"/>
          </p:cNvPicPr>
          <p:nvPr/>
        </p:nvPicPr>
        <p:blipFill>
          <a:blip r:embed="rId3" cstate="print"/>
          <a:srcRect l="47070" t="13610" r="50369" b="82988"/>
          <a:stretch>
            <a:fillRect/>
          </a:stretch>
        </p:blipFill>
        <p:spPr bwMode="auto">
          <a:xfrm>
            <a:off x="4443665" y="3429000"/>
            <a:ext cx="292608" cy="365760"/>
          </a:xfrm>
          <a:prstGeom prst="rect">
            <a:avLst/>
          </a:prstGeom>
          <a:noFill/>
          <a:ln w="9525">
            <a:noFill/>
            <a:miter lim="800000"/>
            <a:headEnd/>
            <a:tailEnd/>
          </a:ln>
        </p:spPr>
      </p:pic>
      <p:cxnSp>
        <p:nvCxnSpPr>
          <p:cNvPr id="6" name="Straight Connector 5"/>
          <p:cNvCxnSpPr/>
          <p:nvPr/>
        </p:nvCxnSpPr>
        <p:spPr>
          <a:xfrm>
            <a:off x="4419600" y="3465096"/>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figure_3"/>
          <p:cNvPicPr>
            <a:picLocks noChangeAspect="1" noChangeArrowheads="1"/>
          </p:cNvPicPr>
          <p:nvPr/>
        </p:nvPicPr>
        <p:blipFill>
          <a:blip r:embed="rId3" cstate="print"/>
          <a:srcRect l="44639" t="74070" r="51924" b="23362"/>
          <a:stretch>
            <a:fillRect/>
          </a:stretch>
        </p:blipFill>
        <p:spPr bwMode="auto">
          <a:xfrm>
            <a:off x="4419600" y="6124072"/>
            <a:ext cx="304800" cy="228600"/>
          </a:xfrm>
          <a:prstGeom prst="rect">
            <a:avLst/>
          </a:prstGeom>
          <a:noFill/>
          <a:ln w="9525">
            <a:noFill/>
            <a:miter lim="800000"/>
            <a:headEnd/>
            <a:tailEnd/>
          </a:ln>
        </p:spPr>
      </p:pic>
      <p:sp>
        <p:nvSpPr>
          <p:cNvPr id="7" name="Content Placeholder 6"/>
          <p:cNvSpPr>
            <a:spLocks noGrp="1"/>
          </p:cNvSpPr>
          <p:nvPr>
            <p:ph idx="1"/>
          </p:nvPr>
        </p:nvSpPr>
        <p:spPr/>
        <p:txBody>
          <a:bodyPr/>
          <a:lstStyle/>
          <a:p>
            <a:endParaRPr lang="en-US"/>
          </a:p>
        </p:txBody>
      </p:sp>
      <p:sp>
        <p:nvSpPr>
          <p:cNvPr id="3" name="Rectangle 2"/>
          <p:cNvSpPr/>
          <p:nvPr/>
        </p:nvSpPr>
        <p:spPr>
          <a:xfrm>
            <a:off x="4301067" y="5952067"/>
            <a:ext cx="660400" cy="54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2087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“systems approach” to evaluation</a:t>
            </a:r>
            <a:endParaRPr lang="en-US" dirty="0"/>
          </a:p>
        </p:txBody>
      </p:sp>
      <p:sp>
        <p:nvSpPr>
          <p:cNvPr id="3" name="Content Placeholder 2"/>
          <p:cNvSpPr>
            <a:spLocks noGrp="1"/>
          </p:cNvSpPr>
          <p:nvPr>
            <p:ph idx="1"/>
          </p:nvPr>
        </p:nvSpPr>
        <p:spPr>
          <a:xfrm>
            <a:off x="0" y="1049846"/>
            <a:ext cx="9144000" cy="1143000"/>
          </a:xfrm>
        </p:spPr>
        <p:txBody>
          <a:bodyPr/>
          <a:lstStyle/>
          <a:p>
            <a:pPr indent="0">
              <a:buNone/>
            </a:pPr>
            <a:r>
              <a:rPr lang="en-US" dirty="0" smtClean="0"/>
              <a:t>Our systems approach draws on systems thinking, complexity theory, evolutionary theory, …</a:t>
            </a:r>
          </a:p>
        </p:txBody>
      </p:sp>
      <p:grpSp>
        <p:nvGrpSpPr>
          <p:cNvPr id="16" name="Group 15"/>
          <p:cNvGrpSpPr/>
          <p:nvPr/>
        </p:nvGrpSpPr>
        <p:grpSpPr>
          <a:xfrm>
            <a:off x="364063" y="2197956"/>
            <a:ext cx="1857375" cy="2254654"/>
            <a:chOff x="364063" y="2197956"/>
            <a:chExt cx="1857375" cy="2254654"/>
          </a:xfrm>
        </p:grpSpPr>
        <p:grpSp>
          <p:nvGrpSpPr>
            <p:cNvPr id="11" name="Group 10"/>
            <p:cNvGrpSpPr/>
            <p:nvPr/>
          </p:nvGrpSpPr>
          <p:grpSpPr>
            <a:xfrm>
              <a:off x="364063" y="2197956"/>
              <a:ext cx="1857375" cy="1828800"/>
              <a:chOff x="389464" y="2375763"/>
              <a:chExt cx="1857375" cy="1828800"/>
            </a:xfrm>
          </p:grpSpPr>
          <p:pic>
            <p:nvPicPr>
              <p:cNvPr id="9" name="Picture 8" descr="C:\Documents and Settings\cer17\My Documents\My Pictures\protocol\dancer.jpg"/>
              <p:cNvPicPr>
                <a:picLocks noChangeAspect="1" noChangeArrowheads="1"/>
              </p:cNvPicPr>
              <p:nvPr/>
            </p:nvPicPr>
            <p:blipFill>
              <a:blip r:embed="rId2" cstate="print"/>
              <a:srcRect/>
              <a:stretch>
                <a:fillRect/>
              </a:stretch>
            </p:blipFill>
            <p:spPr bwMode="auto">
              <a:xfrm>
                <a:off x="846664" y="2375763"/>
                <a:ext cx="1400175" cy="1828800"/>
              </a:xfrm>
              <a:prstGeom prst="rect">
                <a:avLst/>
              </a:prstGeom>
              <a:noFill/>
            </p:spPr>
          </p:pic>
          <p:pic>
            <p:nvPicPr>
              <p:cNvPr id="10" name="Picture 9" descr="C:\Documents and Settings\cer17\My Documents\CORE\admin\CORE documents\CORE Illustrations - protocol\Illustrations\heart\final\heart.jpg"/>
              <p:cNvPicPr>
                <a:picLocks noChangeAspect="1" noChangeArrowheads="1"/>
              </p:cNvPicPr>
              <p:nvPr/>
            </p:nvPicPr>
            <p:blipFill>
              <a:blip r:embed="rId3" cstate="print"/>
              <a:srcRect/>
              <a:stretch>
                <a:fillRect/>
              </a:stretch>
            </p:blipFill>
            <p:spPr bwMode="auto">
              <a:xfrm>
                <a:off x="389464" y="2861717"/>
                <a:ext cx="457200" cy="544334"/>
              </a:xfrm>
              <a:prstGeom prst="rect">
                <a:avLst/>
              </a:prstGeom>
              <a:noFill/>
            </p:spPr>
          </p:pic>
        </p:grpSp>
        <p:sp>
          <p:nvSpPr>
            <p:cNvPr id="14" name="TextBox 13"/>
            <p:cNvSpPr txBox="1"/>
            <p:nvPr/>
          </p:nvSpPr>
          <p:spPr>
            <a:xfrm>
              <a:off x="592663" y="3929390"/>
              <a:ext cx="1591733" cy="523220"/>
            </a:xfrm>
            <a:prstGeom prst="rect">
              <a:avLst/>
            </a:prstGeom>
            <a:noFill/>
          </p:spPr>
          <p:txBody>
            <a:bodyPr wrap="square" rtlCol="0">
              <a:spAutoFit/>
            </a:bodyPr>
            <a:lstStyle/>
            <a:p>
              <a:pPr algn="ctr"/>
              <a:r>
                <a:rPr lang="en-US" sz="1400" dirty="0" smtClean="0"/>
                <a:t>Whole is more than sum of parts</a:t>
              </a:r>
              <a:endParaRPr lang="en-US" sz="1400" dirty="0"/>
            </a:p>
          </p:txBody>
        </p:sp>
      </p:grpSp>
      <p:grpSp>
        <p:nvGrpSpPr>
          <p:cNvPr id="17" name="Group 16"/>
          <p:cNvGrpSpPr/>
          <p:nvPr/>
        </p:nvGrpSpPr>
        <p:grpSpPr>
          <a:xfrm>
            <a:off x="4897793" y="2081274"/>
            <a:ext cx="4105274" cy="2446461"/>
            <a:chOff x="2895600" y="2619530"/>
            <a:chExt cx="4105274" cy="2446461"/>
          </a:xfrm>
        </p:grpSpPr>
        <p:grpSp>
          <p:nvGrpSpPr>
            <p:cNvPr id="8" name="Group 12"/>
            <p:cNvGrpSpPr/>
            <p:nvPr/>
          </p:nvGrpSpPr>
          <p:grpSpPr>
            <a:xfrm>
              <a:off x="2895600" y="2619530"/>
              <a:ext cx="4105274" cy="2446461"/>
              <a:chOff x="2895600" y="2619530"/>
              <a:chExt cx="4105274" cy="2446461"/>
            </a:xfrm>
          </p:grpSpPr>
          <p:pic>
            <p:nvPicPr>
              <p:cNvPr id="6" name="Picture 11" descr="C:\Documents and Settings\cer17\My Documents\My Pictures\protocol\throw2.jpg"/>
              <p:cNvPicPr>
                <a:picLocks noChangeAspect="1" noChangeArrowheads="1"/>
              </p:cNvPicPr>
              <p:nvPr/>
            </p:nvPicPr>
            <p:blipFill>
              <a:blip r:embed="rId4" cstate="print"/>
              <a:srcRect/>
              <a:stretch>
                <a:fillRect/>
              </a:stretch>
            </p:blipFill>
            <p:spPr bwMode="auto">
              <a:xfrm>
                <a:off x="4343400" y="2619530"/>
                <a:ext cx="2657474" cy="1936011"/>
              </a:xfrm>
              <a:prstGeom prst="rect">
                <a:avLst/>
              </a:prstGeom>
              <a:noFill/>
            </p:spPr>
          </p:pic>
          <p:pic>
            <p:nvPicPr>
              <p:cNvPr id="12" name="Picture 4" descr="throw1.jpg"/>
              <p:cNvPicPr>
                <a:picLocks noChangeAspect="1"/>
              </p:cNvPicPr>
              <p:nvPr/>
            </p:nvPicPr>
            <p:blipFill>
              <a:blip r:embed="rId5" cstate="print"/>
              <a:srcRect/>
              <a:stretch>
                <a:fillRect/>
              </a:stretch>
            </p:blipFill>
            <p:spPr bwMode="auto">
              <a:xfrm>
                <a:off x="2895600" y="4191000"/>
                <a:ext cx="1534033" cy="874991"/>
              </a:xfrm>
              <a:prstGeom prst="rect">
                <a:avLst/>
              </a:prstGeom>
              <a:noFill/>
              <a:ln w="9525">
                <a:noFill/>
                <a:miter lim="800000"/>
                <a:headEnd/>
                <a:tailEnd/>
              </a:ln>
            </p:spPr>
          </p:pic>
        </p:grpSp>
        <p:sp>
          <p:nvSpPr>
            <p:cNvPr id="15" name="TextBox 14"/>
            <p:cNvSpPr txBox="1"/>
            <p:nvPr/>
          </p:nvSpPr>
          <p:spPr>
            <a:xfrm>
              <a:off x="2904059" y="3170767"/>
              <a:ext cx="1828803" cy="523220"/>
            </a:xfrm>
            <a:prstGeom prst="rect">
              <a:avLst/>
            </a:prstGeom>
            <a:noFill/>
          </p:spPr>
          <p:txBody>
            <a:bodyPr wrap="square" rtlCol="0">
              <a:spAutoFit/>
            </a:bodyPr>
            <a:lstStyle/>
            <a:p>
              <a:pPr algn="ctr"/>
              <a:r>
                <a:rPr lang="en-US" sz="1400" dirty="0" smtClean="0"/>
                <a:t>Static vs. Dynamic Processes</a:t>
              </a:r>
              <a:endParaRPr lang="en-US" sz="1400" dirty="0"/>
            </a:p>
          </p:txBody>
        </p:sp>
      </p:grpSp>
      <p:grpSp>
        <p:nvGrpSpPr>
          <p:cNvPr id="23" name="Group 22"/>
          <p:cNvGrpSpPr/>
          <p:nvPr/>
        </p:nvGrpSpPr>
        <p:grpSpPr>
          <a:xfrm>
            <a:off x="2675449" y="2286099"/>
            <a:ext cx="1828803" cy="1884289"/>
            <a:chOff x="6973451" y="2548468"/>
            <a:chExt cx="1828803" cy="1884289"/>
          </a:xfrm>
        </p:grpSpPr>
        <p:pic>
          <p:nvPicPr>
            <p:cNvPr id="4" name="Picture 9" descr="C:\Documents and Settings\cer17\My Documents\My Pictures\protocol\bee_color.jpg"/>
            <p:cNvPicPr>
              <a:picLocks noChangeAspect="1" noChangeArrowheads="1"/>
            </p:cNvPicPr>
            <p:nvPr/>
          </p:nvPicPr>
          <p:blipFill>
            <a:blip r:embed="rId6" cstate="print"/>
            <a:srcRect/>
            <a:stretch>
              <a:fillRect/>
            </a:stretch>
          </p:blipFill>
          <p:spPr bwMode="auto">
            <a:xfrm>
              <a:off x="7247452" y="2548468"/>
              <a:ext cx="1245616" cy="1565043"/>
            </a:xfrm>
            <a:prstGeom prst="rect">
              <a:avLst/>
            </a:prstGeom>
            <a:noFill/>
          </p:spPr>
        </p:pic>
        <p:sp>
          <p:nvSpPr>
            <p:cNvPr id="18" name="TextBox 17"/>
            <p:cNvSpPr txBox="1"/>
            <p:nvPr/>
          </p:nvSpPr>
          <p:spPr>
            <a:xfrm>
              <a:off x="6973451" y="4124980"/>
              <a:ext cx="1828803" cy="307777"/>
            </a:xfrm>
            <a:prstGeom prst="rect">
              <a:avLst/>
            </a:prstGeom>
            <a:noFill/>
          </p:spPr>
          <p:txBody>
            <a:bodyPr wrap="square" rtlCol="0">
              <a:spAutoFit/>
            </a:bodyPr>
            <a:lstStyle/>
            <a:p>
              <a:pPr algn="ctr"/>
              <a:r>
                <a:rPr lang="en-US" sz="1400" dirty="0" smtClean="0"/>
                <a:t>Symbiosis</a:t>
              </a:r>
              <a:endParaRPr lang="en-US" sz="1400" dirty="0"/>
            </a:p>
          </p:txBody>
        </p:sp>
      </p:grpSp>
      <p:grpSp>
        <p:nvGrpSpPr>
          <p:cNvPr id="22" name="Group 21"/>
          <p:cNvGrpSpPr/>
          <p:nvPr/>
        </p:nvGrpSpPr>
        <p:grpSpPr>
          <a:xfrm>
            <a:off x="4763246" y="4931875"/>
            <a:ext cx="3805430" cy="940217"/>
            <a:chOff x="4763246" y="4931875"/>
            <a:chExt cx="3805430" cy="940217"/>
          </a:xfrm>
        </p:grpSpPr>
        <p:pic>
          <p:nvPicPr>
            <p:cNvPr id="5" name="Picture 6" descr="C:\Documents and Settings\cer17\My Documents\My Pictures\protocol\ontogeny.jpg"/>
            <p:cNvPicPr>
              <a:picLocks noChangeAspect="1" noChangeArrowheads="1"/>
            </p:cNvPicPr>
            <p:nvPr/>
          </p:nvPicPr>
          <p:blipFill>
            <a:blip r:embed="rId7" cstate="print"/>
            <a:srcRect/>
            <a:stretch>
              <a:fillRect/>
            </a:stretch>
          </p:blipFill>
          <p:spPr bwMode="auto">
            <a:xfrm rot="21077081">
              <a:off x="4763246" y="4931875"/>
              <a:ext cx="3805430" cy="802708"/>
            </a:xfrm>
            <a:prstGeom prst="rect">
              <a:avLst/>
            </a:prstGeom>
            <a:noFill/>
          </p:spPr>
        </p:pic>
        <p:sp>
          <p:nvSpPr>
            <p:cNvPr id="19" name="TextBox 18"/>
            <p:cNvSpPr txBox="1"/>
            <p:nvPr/>
          </p:nvSpPr>
          <p:spPr>
            <a:xfrm>
              <a:off x="6644250" y="5564315"/>
              <a:ext cx="1828803" cy="307777"/>
            </a:xfrm>
            <a:prstGeom prst="rect">
              <a:avLst/>
            </a:prstGeom>
            <a:noFill/>
          </p:spPr>
          <p:txBody>
            <a:bodyPr wrap="square" rtlCol="0">
              <a:spAutoFit/>
            </a:bodyPr>
            <a:lstStyle/>
            <a:p>
              <a:pPr algn="ctr"/>
              <a:r>
                <a:rPr lang="en-US" sz="1400" dirty="0" smtClean="0"/>
                <a:t>Ontogeny</a:t>
              </a:r>
              <a:endParaRPr lang="en-US" sz="1400" dirty="0"/>
            </a:p>
          </p:txBody>
        </p:sp>
      </p:grpSp>
      <p:grpSp>
        <p:nvGrpSpPr>
          <p:cNvPr id="21" name="Group 20"/>
          <p:cNvGrpSpPr/>
          <p:nvPr/>
        </p:nvGrpSpPr>
        <p:grpSpPr>
          <a:xfrm>
            <a:off x="423784" y="5428845"/>
            <a:ext cx="4736411" cy="1047496"/>
            <a:chOff x="423784" y="5530449"/>
            <a:chExt cx="4736411" cy="1047496"/>
          </a:xfrm>
        </p:grpSpPr>
        <p:pic>
          <p:nvPicPr>
            <p:cNvPr id="7" name="Picture 7" descr="C:\Documents and Settings\cer17\My Documents\My Pictures\protocol\evolution_evaluation.jpg"/>
            <p:cNvPicPr>
              <a:picLocks noChangeAspect="1" noChangeArrowheads="1"/>
            </p:cNvPicPr>
            <p:nvPr/>
          </p:nvPicPr>
          <p:blipFill>
            <a:blip r:embed="rId8" cstate="print"/>
            <a:srcRect/>
            <a:stretch>
              <a:fillRect/>
            </a:stretch>
          </p:blipFill>
          <p:spPr bwMode="auto">
            <a:xfrm rot="412746">
              <a:off x="423784" y="5578858"/>
              <a:ext cx="4736411" cy="999087"/>
            </a:xfrm>
            <a:prstGeom prst="rect">
              <a:avLst/>
            </a:prstGeom>
            <a:noFill/>
          </p:spPr>
        </p:pic>
        <p:sp>
          <p:nvSpPr>
            <p:cNvPr id="20" name="TextBox 19"/>
            <p:cNvSpPr txBox="1"/>
            <p:nvPr/>
          </p:nvSpPr>
          <p:spPr>
            <a:xfrm>
              <a:off x="2283380" y="5530449"/>
              <a:ext cx="1828803" cy="307777"/>
            </a:xfrm>
            <a:prstGeom prst="rect">
              <a:avLst/>
            </a:prstGeom>
            <a:noFill/>
          </p:spPr>
          <p:txBody>
            <a:bodyPr wrap="square" rtlCol="0">
              <a:spAutoFit/>
            </a:bodyPr>
            <a:lstStyle/>
            <a:p>
              <a:pPr algn="ctr"/>
              <a:r>
                <a:rPr lang="en-US" sz="1400" dirty="0" smtClean="0"/>
                <a:t>Phylogeny</a:t>
              </a:r>
              <a:endParaRPr lang="en-US" sz="1400" dirty="0"/>
            </a:p>
          </p:txBody>
        </p:sp>
      </p:grpSp>
    </p:spTree>
    <p:extLst>
      <p:ext uri="{BB962C8B-B14F-4D97-AF65-F5344CB8AC3E}">
        <p14:creationId xmlns:p14="http://schemas.microsoft.com/office/powerpoint/2010/main" val="41927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Implications for </a:t>
            </a:r>
            <a:r>
              <a:rPr lang="en-US" dirty="0" smtClean="0"/>
              <a:t>evaluation</a:t>
            </a:r>
            <a:endParaRPr lang="en-US" dirty="0"/>
          </a:p>
        </p:txBody>
      </p:sp>
      <p:sp>
        <p:nvSpPr>
          <p:cNvPr id="3" name="Content Placeholder 2"/>
          <p:cNvSpPr>
            <a:spLocks noGrp="1"/>
          </p:cNvSpPr>
          <p:nvPr>
            <p:ph idx="1"/>
          </p:nvPr>
        </p:nvSpPr>
        <p:spPr>
          <a:xfrm>
            <a:off x="457200" y="1600200"/>
            <a:ext cx="8229600" cy="4648200"/>
          </a:xfrm>
        </p:spPr>
        <p:txBody>
          <a:bodyPr/>
          <a:lstStyle/>
          <a:p>
            <a:r>
              <a:rPr lang="en-US" dirty="0" smtClean="0"/>
              <a:t>Programs are viewed (and modeled) as </a:t>
            </a:r>
          </a:p>
          <a:p>
            <a:pPr lvl="1">
              <a:spcBef>
                <a:spcPts val="300"/>
              </a:spcBef>
              <a:buFont typeface="Wingdings" pitchFamily="2" charset="2"/>
              <a:buChar char="Ø"/>
            </a:pPr>
            <a:r>
              <a:rPr lang="en-US" dirty="0" smtClean="0"/>
              <a:t> parts of larger systems</a:t>
            </a:r>
          </a:p>
          <a:p>
            <a:pPr lvl="1">
              <a:spcBef>
                <a:spcPts val="300"/>
              </a:spcBef>
              <a:buFont typeface="Wingdings" pitchFamily="2" charset="2"/>
              <a:buChar char="Ø"/>
            </a:pPr>
            <a:r>
              <a:rPr lang="en-US" dirty="0" smtClean="0"/>
              <a:t> dynamic and evolving</a:t>
            </a:r>
          </a:p>
          <a:p>
            <a:pPr lvl="1">
              <a:spcBef>
                <a:spcPts val="300"/>
              </a:spcBef>
              <a:buFont typeface="Wingdings" pitchFamily="2" charset="2"/>
              <a:buChar char="Ø"/>
            </a:pPr>
            <a:r>
              <a:rPr lang="en-US" dirty="0" smtClean="0"/>
              <a:t> related to other programs in the present</a:t>
            </a:r>
          </a:p>
          <a:p>
            <a:pPr lvl="1">
              <a:spcBef>
                <a:spcPts val="300"/>
              </a:spcBef>
              <a:buFont typeface="Wingdings" pitchFamily="2" charset="2"/>
              <a:buChar char="Ø"/>
            </a:pPr>
            <a:r>
              <a:rPr lang="en-US" dirty="0" smtClean="0"/>
              <a:t> connected to past and future programs</a:t>
            </a:r>
          </a:p>
          <a:p>
            <a:pPr lvl="1">
              <a:spcBef>
                <a:spcPts val="300"/>
              </a:spcBef>
              <a:buFont typeface="Wingdings" pitchFamily="2" charset="2"/>
              <a:buChar char="Ø"/>
            </a:pPr>
            <a:r>
              <a:rPr lang="en-US" dirty="0" smtClean="0"/>
              <a:t> being perceived differently by different stakeholders and systems</a:t>
            </a:r>
          </a:p>
          <a:p>
            <a:r>
              <a:rPr lang="en-US" dirty="0" smtClean="0"/>
              <a:t>Evaluation plan development takes this into account and should help programs and systems evolve</a:t>
            </a:r>
          </a:p>
          <a:p>
            <a:pPr lvl="1"/>
            <a:endParaRPr lang="en-US" dirty="0"/>
          </a:p>
        </p:txBody>
      </p:sp>
    </p:spTree>
    <p:extLst>
      <p:ext uri="{BB962C8B-B14F-4D97-AF65-F5344CB8AC3E}">
        <p14:creationId xmlns:p14="http://schemas.microsoft.com/office/powerpoint/2010/main" val="193535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leads to a high-quality Evaluation Plan?</a:t>
            </a:r>
            <a:endParaRPr lang="en-US" dirty="0"/>
          </a:p>
        </p:txBody>
      </p:sp>
      <p:sp>
        <p:nvSpPr>
          <p:cNvPr id="3" name="Content Placeholder 2"/>
          <p:cNvSpPr>
            <a:spLocks noGrp="1"/>
          </p:cNvSpPr>
          <p:nvPr>
            <p:ph idx="1"/>
          </p:nvPr>
        </p:nvSpPr>
        <p:spPr/>
        <p:txBody>
          <a:bodyPr/>
          <a:lstStyle/>
          <a:p>
            <a:pPr marL="571500" indent="-514350">
              <a:spcBef>
                <a:spcPts val="0"/>
              </a:spcBef>
              <a:buFont typeface="+mj-lt"/>
              <a:buAutoNum type="arabicPeriod"/>
            </a:pPr>
            <a:r>
              <a:rPr lang="en-US" dirty="0" smtClean="0"/>
              <a:t>Consistency </a:t>
            </a:r>
            <a:r>
              <a:rPr lang="en-US" dirty="0" smtClean="0"/>
              <a:t>with a high-quality </a:t>
            </a:r>
            <a:r>
              <a:rPr lang="en-US" u="sng" dirty="0" smtClean="0"/>
              <a:t>program model</a:t>
            </a:r>
          </a:p>
          <a:p>
            <a:pPr marL="571500" indent="-514350">
              <a:spcBef>
                <a:spcPts val="0"/>
              </a:spcBef>
              <a:buFont typeface="+mj-lt"/>
              <a:buAutoNum type="arabicPeriod"/>
            </a:pPr>
            <a:endParaRPr lang="en-US" u="sng" dirty="0" smtClean="0"/>
          </a:p>
          <a:p>
            <a:pPr marL="571500" indent="-514350">
              <a:spcBef>
                <a:spcPts val="0"/>
              </a:spcBef>
              <a:buFont typeface="+mj-lt"/>
              <a:buAutoNum type="arabicPeriod"/>
            </a:pPr>
            <a:r>
              <a:rPr lang="en-US" u="sng" dirty="0" smtClean="0"/>
              <a:t>Fitness</a:t>
            </a:r>
            <a:r>
              <a:rPr lang="en-US" dirty="0" smtClean="0"/>
              <a:t> of evaluation plan elements to the program and program context</a:t>
            </a:r>
          </a:p>
          <a:p>
            <a:pPr marL="571500" indent="-514350">
              <a:spcBef>
                <a:spcPts val="0"/>
              </a:spcBef>
              <a:buFont typeface="+mj-lt"/>
              <a:buAutoNum type="arabicPeriod"/>
            </a:pPr>
            <a:endParaRPr lang="en-US" dirty="0" smtClean="0"/>
          </a:p>
          <a:p>
            <a:pPr marL="571500" indent="-514350">
              <a:spcBef>
                <a:spcPts val="0"/>
              </a:spcBef>
              <a:buFont typeface="+mj-lt"/>
              <a:buAutoNum type="arabicPeriod"/>
            </a:pPr>
            <a:r>
              <a:rPr lang="en-US" u="sng" dirty="0" smtClean="0"/>
              <a:t>Internal  alignment</a:t>
            </a:r>
            <a:r>
              <a:rPr lang="en-US" dirty="0" smtClean="0"/>
              <a:t> of the evaluation plan elements</a:t>
            </a:r>
          </a:p>
          <a:p>
            <a:pPr marL="571500" indent="-514350">
              <a:spcBef>
                <a:spcPts val="0"/>
              </a:spcBef>
              <a:buFont typeface="+mj-lt"/>
              <a:buAutoNum type="arabicPeriod"/>
            </a:pPr>
            <a:endParaRPr lang="en-US" dirty="0" smtClean="0"/>
          </a:p>
          <a:p>
            <a:pPr marL="571500" indent="-514350">
              <a:spcBef>
                <a:spcPts val="0"/>
              </a:spcBef>
              <a:buFont typeface="+mj-lt"/>
              <a:buAutoNum type="arabicPeriod"/>
            </a:pPr>
            <a:r>
              <a:rPr lang="en-US" u="sng" dirty="0" smtClean="0"/>
              <a:t>Holistic coherence</a:t>
            </a:r>
          </a:p>
          <a:p>
            <a:pPr lvl="1">
              <a:buNone/>
            </a:pPr>
            <a:endParaRPr lang="en-US" dirty="0" smtClean="0"/>
          </a:p>
          <a:p>
            <a:pPr lvl="1"/>
            <a:endParaRPr lang="en-US" dirty="0"/>
          </a:p>
        </p:txBody>
      </p:sp>
    </p:spTree>
    <p:extLst>
      <p:ext uri="{BB962C8B-B14F-4D97-AF65-F5344CB8AC3E}">
        <p14:creationId xmlns:p14="http://schemas.microsoft.com/office/powerpoint/2010/main" val="358567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Consistency </a:t>
            </a:r>
            <a:r>
              <a:rPr lang="en-US" dirty="0"/>
              <a:t>with a high-quality program model</a:t>
            </a:r>
          </a:p>
        </p:txBody>
      </p:sp>
      <p:sp>
        <p:nvSpPr>
          <p:cNvPr id="3" name="Content Placeholder 2"/>
          <p:cNvSpPr>
            <a:spLocks noGrp="1"/>
          </p:cNvSpPr>
          <p:nvPr>
            <p:ph idx="1"/>
          </p:nvPr>
        </p:nvSpPr>
        <p:spPr/>
        <p:txBody>
          <a:bodyPr/>
          <a:lstStyle/>
          <a:p>
            <a:pPr marL="514350" indent="-514350"/>
            <a:r>
              <a:rPr lang="en-US" sz="2400" dirty="0" smtClean="0"/>
              <a:t>A </a:t>
            </a:r>
            <a:r>
              <a:rPr lang="en-US" sz="2400" dirty="0" smtClean="0"/>
              <a:t>“high-quality model” …</a:t>
            </a:r>
          </a:p>
          <a:p>
            <a:pPr marL="914400" lvl="1" indent="-514350">
              <a:spcBef>
                <a:spcPts val="0"/>
              </a:spcBef>
            </a:pPr>
            <a:r>
              <a:rPr lang="en-US" sz="2400" dirty="0" smtClean="0"/>
              <a:t>is grounded in knowledge of the program </a:t>
            </a:r>
          </a:p>
          <a:p>
            <a:pPr marL="914400" lvl="1" indent="-514350">
              <a:spcBef>
                <a:spcPts val="0"/>
              </a:spcBef>
            </a:pPr>
            <a:r>
              <a:rPr lang="en-US" sz="2400" dirty="0" smtClean="0"/>
              <a:t>incorporates perspectives of multiple stakeholders</a:t>
            </a:r>
          </a:p>
          <a:p>
            <a:pPr marL="914400" lvl="1" indent="-514350">
              <a:spcBef>
                <a:spcPts val="0"/>
              </a:spcBef>
            </a:pPr>
            <a:r>
              <a:rPr lang="en-US" sz="2400" dirty="0"/>
              <a:t>s</a:t>
            </a:r>
            <a:r>
              <a:rPr lang="en-US" sz="2400" dirty="0" smtClean="0"/>
              <a:t>hows causal pathways (program logic)</a:t>
            </a:r>
          </a:p>
          <a:p>
            <a:pPr marL="914400" lvl="1" indent="-514350">
              <a:spcBef>
                <a:spcPts val="0"/>
              </a:spcBef>
            </a:pPr>
            <a:r>
              <a:rPr lang="en-US" sz="2400" dirty="0"/>
              <a:t>r</a:t>
            </a:r>
            <a:r>
              <a:rPr lang="en-US" sz="2400" dirty="0" smtClean="0"/>
              <a:t>eflects careful thought about program “boundaries”</a:t>
            </a:r>
          </a:p>
          <a:p>
            <a:pPr marL="914400" lvl="1" indent="-514350">
              <a:spcBef>
                <a:spcPts val="0"/>
              </a:spcBef>
            </a:pPr>
            <a:r>
              <a:rPr lang="en-US" sz="2400" dirty="0" smtClean="0"/>
              <a:t>includes program assumptions and key elements of context</a:t>
            </a:r>
          </a:p>
          <a:p>
            <a:pPr marL="914400" lvl="1" indent="-514350">
              <a:spcBef>
                <a:spcPts val="0"/>
              </a:spcBef>
            </a:pPr>
            <a:r>
              <a:rPr lang="en-US" sz="2400" dirty="0" smtClean="0"/>
              <a:t>is connected to program evidence base </a:t>
            </a:r>
            <a:r>
              <a:rPr lang="en-US" sz="2400" dirty="0"/>
              <a:t>(</a:t>
            </a:r>
            <a:r>
              <a:rPr lang="en-US" sz="2400" dirty="0" smtClean="0"/>
              <a:t>relevant research)</a:t>
            </a:r>
          </a:p>
          <a:p>
            <a:pPr marL="514350" indent="-514350"/>
            <a:r>
              <a:rPr lang="en-US" sz="2400" dirty="0" smtClean="0"/>
              <a:t>“consistency with…” means</a:t>
            </a:r>
          </a:p>
          <a:p>
            <a:pPr marL="914400" lvl="1" indent="-514350">
              <a:spcBef>
                <a:spcPts val="0"/>
              </a:spcBef>
            </a:pPr>
            <a:r>
              <a:rPr lang="en-US" sz="2400" dirty="0" smtClean="0"/>
              <a:t>evaluation questions can be located in terms of model elements</a:t>
            </a:r>
          </a:p>
          <a:p>
            <a:pPr marL="914400" lvl="1" indent="-514350">
              <a:spcBef>
                <a:spcPts val="0"/>
              </a:spcBef>
            </a:pPr>
            <a:r>
              <a:rPr lang="en-US" sz="2400" dirty="0" smtClean="0"/>
              <a:t>evaluation “scope” makes sense</a:t>
            </a:r>
            <a:endParaRPr lang="en-US" dirty="0" smtClean="0"/>
          </a:p>
          <a:p>
            <a:pPr marL="914400" lvl="1" indent="-514350"/>
            <a:endParaRPr lang="en-US" dirty="0"/>
          </a:p>
        </p:txBody>
      </p:sp>
    </p:spTree>
    <p:extLst>
      <p:ext uri="{BB962C8B-B14F-4D97-AF65-F5344CB8AC3E}">
        <p14:creationId xmlns:p14="http://schemas.microsoft.com/office/powerpoint/2010/main" val="41876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500"/>
                                        <p:tgtEl>
                                          <p:spTgt spid="3">
                                            <p:txEl>
                                              <p:pRg st="8" end="8"/>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lef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Fitness </a:t>
            </a:r>
            <a:r>
              <a:rPr lang="en-US" dirty="0"/>
              <a:t>of evaluation </a:t>
            </a:r>
            <a:r>
              <a:rPr lang="en-US" dirty="0" smtClean="0"/>
              <a:t>questions/plan to </a:t>
            </a:r>
            <a:r>
              <a:rPr lang="en-US" dirty="0"/>
              <a:t>the program and program context</a:t>
            </a:r>
          </a:p>
        </p:txBody>
      </p:sp>
      <p:sp>
        <p:nvSpPr>
          <p:cNvPr id="3" name="Content Placeholder 2"/>
          <p:cNvSpPr>
            <a:spLocks noGrp="1"/>
          </p:cNvSpPr>
          <p:nvPr>
            <p:ph idx="1"/>
          </p:nvPr>
        </p:nvSpPr>
        <p:spPr>
          <a:xfrm>
            <a:off x="457200" y="1600200"/>
            <a:ext cx="8229600" cy="4876800"/>
          </a:xfrm>
        </p:spPr>
        <p:txBody>
          <a:bodyPr/>
          <a:lstStyle/>
          <a:p>
            <a:pPr marL="514350" indent="-514350"/>
            <a:r>
              <a:rPr lang="en-US" sz="2400" dirty="0" smtClean="0"/>
              <a:t>Evaluation questions are “mined” from the model</a:t>
            </a:r>
          </a:p>
          <a:p>
            <a:pPr marL="514350" indent="-514350"/>
            <a:r>
              <a:rPr lang="en-US" sz="2400" dirty="0" smtClean="0"/>
              <a:t>Evaluation </a:t>
            </a:r>
            <a:r>
              <a:rPr lang="en-US" sz="2400" dirty="0" smtClean="0"/>
              <a:t>questions are appropriate for the program’s maturity and stability, existing state of knowledge, and program needs</a:t>
            </a:r>
          </a:p>
          <a:p>
            <a:pPr marL="514350" indent="-514350"/>
            <a:r>
              <a:rPr lang="en-US" sz="2400" dirty="0" smtClean="0"/>
              <a:t>Evaluation focus, methods, and tools meet needs of key stakeholders</a:t>
            </a:r>
          </a:p>
          <a:p>
            <a:pPr marL="514350" indent="-514350"/>
            <a:r>
              <a:rPr lang="en-US" sz="2400" dirty="0" smtClean="0"/>
              <a:t>Evaluation plan makes efficient and strategic use of program and evaluation resources</a:t>
            </a:r>
            <a:endParaRPr lang="en-US" sz="2400" dirty="0"/>
          </a:p>
        </p:txBody>
      </p:sp>
    </p:spTree>
    <p:extLst>
      <p:ext uri="{BB962C8B-B14F-4D97-AF65-F5344CB8AC3E}">
        <p14:creationId xmlns:p14="http://schemas.microsoft.com/office/powerpoint/2010/main" val="327088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Program Models:</a:t>
            </a:r>
            <a:br>
              <a:rPr lang="en-US" dirty="0" smtClean="0"/>
            </a:br>
            <a:r>
              <a:rPr lang="en-US" dirty="0" smtClean="0"/>
              <a:t>Link Planning, Management and Evaluation</a:t>
            </a:r>
            <a:endParaRPr lang="en-US" dirty="0"/>
          </a:p>
        </p:txBody>
      </p:sp>
      <p:pic>
        <p:nvPicPr>
          <p:cNvPr id="5" name="Picture 10" descr="fig1">
            <a:hlinkClick r:id="rId2"/>
          </p:cNvPr>
          <p:cNvPicPr>
            <a:picLocks noChangeAspect="1" noChangeArrowheads="1"/>
          </p:cNvPicPr>
          <p:nvPr/>
        </p:nvPicPr>
        <p:blipFill>
          <a:blip r:embed="rId3" cstate="print"/>
          <a:srcRect/>
          <a:stretch>
            <a:fillRect/>
          </a:stretch>
        </p:blipFill>
        <p:spPr bwMode="auto">
          <a:xfrm>
            <a:off x="1943100" y="1447800"/>
            <a:ext cx="5257800" cy="4793045"/>
          </a:xfrm>
          <a:prstGeom prst="rect">
            <a:avLst/>
          </a:prstGeom>
          <a:noFill/>
          <a:ln w="9525">
            <a:noFill/>
            <a:miter lim="800000"/>
            <a:headEnd/>
            <a:tailEnd/>
          </a:ln>
        </p:spPr>
      </p:pic>
    </p:spTree>
    <p:extLst>
      <p:ext uri="{BB962C8B-B14F-4D97-AF65-F5344CB8AC3E}">
        <p14:creationId xmlns:p14="http://schemas.microsoft.com/office/powerpoint/2010/main" val="40622739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r>
              <a:rPr lang="en-US" dirty="0" smtClean="0"/>
              <a:t>3. Internal </a:t>
            </a:r>
            <a:r>
              <a:rPr lang="en-US" dirty="0"/>
              <a:t>alignment of the evaluation plan elements</a:t>
            </a:r>
          </a:p>
        </p:txBody>
      </p:sp>
      <p:sp>
        <p:nvSpPr>
          <p:cNvPr id="3" name="Content Placeholder 2"/>
          <p:cNvSpPr>
            <a:spLocks noGrp="1"/>
          </p:cNvSpPr>
          <p:nvPr>
            <p:ph idx="1"/>
          </p:nvPr>
        </p:nvSpPr>
        <p:spPr/>
        <p:txBody>
          <a:bodyPr/>
          <a:lstStyle/>
          <a:p>
            <a:pPr marL="514350" indent="-514350"/>
            <a:r>
              <a:rPr lang="en-US" sz="2400" dirty="0" smtClean="0"/>
              <a:t>Measures </a:t>
            </a:r>
            <a:r>
              <a:rPr lang="en-US" sz="2400" dirty="0" smtClean="0"/>
              <a:t>fits the constructs </a:t>
            </a:r>
          </a:p>
          <a:p>
            <a:pPr marL="514350" indent="-514350"/>
            <a:r>
              <a:rPr lang="en-US" sz="2400" dirty="0" smtClean="0"/>
              <a:t>Measure is the most strategic option among those that fit</a:t>
            </a:r>
          </a:p>
          <a:p>
            <a:pPr marL="514350" indent="-514350"/>
            <a:r>
              <a:rPr lang="en-US" sz="2400" dirty="0" smtClean="0"/>
              <a:t>Design is appropriate for lifecycle stage</a:t>
            </a:r>
          </a:p>
          <a:p>
            <a:pPr marL="514350" indent="-514350"/>
            <a:r>
              <a:rPr lang="en-US" sz="2400" dirty="0" smtClean="0"/>
              <a:t>Design can support claims implied in purpose statement</a:t>
            </a:r>
          </a:p>
          <a:p>
            <a:pPr marL="514350" indent="-514350"/>
            <a:r>
              <a:rPr lang="en-US" sz="2400" dirty="0" smtClean="0"/>
              <a:t>Sampling and Analysis plans can generate evidence needed</a:t>
            </a:r>
            <a:endParaRPr lang="en-US" sz="2400" dirty="0"/>
          </a:p>
        </p:txBody>
      </p:sp>
    </p:spTree>
    <p:extLst>
      <p:ext uri="{BB962C8B-B14F-4D97-AF65-F5344CB8AC3E}">
        <p14:creationId xmlns:p14="http://schemas.microsoft.com/office/powerpoint/2010/main" val="407899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Holistic </a:t>
            </a:r>
            <a:r>
              <a:rPr lang="en-US" dirty="0"/>
              <a:t>coherence</a:t>
            </a:r>
            <a:endParaRPr lang="en-US" dirty="0"/>
          </a:p>
        </p:txBody>
      </p:sp>
      <p:sp>
        <p:nvSpPr>
          <p:cNvPr id="3" name="Content Placeholder 2"/>
          <p:cNvSpPr>
            <a:spLocks noGrp="1"/>
          </p:cNvSpPr>
          <p:nvPr>
            <p:ph idx="1"/>
          </p:nvPr>
        </p:nvSpPr>
        <p:spPr/>
        <p:txBody>
          <a:bodyPr/>
          <a:lstStyle/>
          <a:p>
            <a:pPr marL="514350" indent="-514350"/>
            <a:r>
              <a:rPr lang="en-US" sz="2400" dirty="0" smtClean="0"/>
              <a:t>The most difficult element</a:t>
            </a:r>
          </a:p>
          <a:p>
            <a:pPr marL="514350" indent="-514350"/>
            <a:r>
              <a:rPr lang="en-US" sz="2400" dirty="0" smtClean="0"/>
              <a:t>Evaluation </a:t>
            </a:r>
            <a:r>
              <a:rPr lang="en-US" sz="2400" dirty="0" smtClean="0"/>
              <a:t>planning requires myriad decisions about multi-faceted tradeoffs </a:t>
            </a:r>
          </a:p>
          <a:p>
            <a:pPr marL="514350" indent="-514350"/>
            <a:r>
              <a:rPr lang="en-US" sz="2400" dirty="0" smtClean="0"/>
              <a:t>Making these decisions well requires a holistic comprehension of the program and the environment and systems that embed it </a:t>
            </a:r>
          </a:p>
          <a:p>
            <a:pPr marL="514350" indent="-514350"/>
            <a:r>
              <a:rPr lang="en-US" sz="2400" dirty="0" smtClean="0"/>
              <a:t>The decisions may be invisible in the written plan so some of the resulting quality might be ascertainable, some of it will not be</a:t>
            </a:r>
          </a:p>
          <a:p>
            <a:pPr marL="914400" lvl="1" indent="-514350">
              <a:buNone/>
            </a:pPr>
            <a:endParaRPr lang="en-US" dirty="0" smtClean="0"/>
          </a:p>
          <a:p>
            <a:pPr marL="514350" indent="-514350">
              <a:buFont typeface="+mj-lt"/>
              <a:buAutoNum type="arabicPeriod" startAt="4"/>
            </a:pPr>
            <a:endParaRPr lang="en-US" dirty="0"/>
          </a:p>
        </p:txBody>
      </p:sp>
    </p:spTree>
    <p:extLst>
      <p:ext uri="{BB962C8B-B14F-4D97-AF65-F5344CB8AC3E}">
        <p14:creationId xmlns:p14="http://schemas.microsoft.com/office/powerpoint/2010/main" val="112184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718" y="6008914"/>
            <a:ext cx="2522227" cy="849086"/>
          </a:xfrm>
          <a:prstGeom prst="rect">
            <a:avLst/>
          </a:prstGeom>
        </p:spPr>
      </p:pic>
      <p:sp>
        <p:nvSpPr>
          <p:cNvPr id="2" name="Title 1"/>
          <p:cNvSpPr>
            <a:spLocks noGrp="1"/>
          </p:cNvSpPr>
          <p:nvPr>
            <p:ph type="title" idx="4294967295"/>
          </p:nvPr>
        </p:nvSpPr>
        <p:spPr>
          <a:xfrm>
            <a:off x="990600" y="0"/>
            <a:ext cx="8153400" cy="914400"/>
          </a:xfrm>
          <a:prstGeom prst="rect">
            <a:avLst/>
          </a:prstGeom>
        </p:spPr>
        <p:txBody>
          <a:bodyPr anchor="ctr"/>
          <a:lstStyle/>
          <a:p>
            <a:r>
              <a:rPr lang="en-US" sz="2800" b="1" dirty="0" smtClean="0">
                <a:solidFill>
                  <a:srgbClr val="FF0066"/>
                </a:solidFill>
                <a:latin typeface="Arial" pitchFamily="34" charset="0"/>
                <a:cs typeface="Arial" pitchFamily="34" charset="0"/>
              </a:rPr>
              <a:t>Positive Feedback</a:t>
            </a:r>
            <a:endParaRPr lang="en-US" sz="2800" b="1" dirty="0">
              <a:solidFill>
                <a:srgbClr val="FF0066"/>
              </a:solidFill>
              <a:latin typeface="Arial" pitchFamily="34" charset="0"/>
              <a:cs typeface="Arial" pitchFamily="34" charset="0"/>
            </a:endParaRPr>
          </a:p>
        </p:txBody>
      </p:sp>
      <p:sp>
        <p:nvSpPr>
          <p:cNvPr id="4" name="Oval Callout 3"/>
          <p:cNvSpPr/>
          <p:nvPr/>
        </p:nvSpPr>
        <p:spPr>
          <a:xfrm>
            <a:off x="393816" y="681679"/>
            <a:ext cx="2522137" cy="1610028"/>
          </a:xfrm>
          <a:prstGeom prst="wedgeEllipseCallout">
            <a:avLst>
              <a:gd name="adj1" fmla="val -45091"/>
              <a:gd name="adj2" fmla="val 666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4734" y="902746"/>
            <a:ext cx="2120202" cy="1200329"/>
          </a:xfrm>
          <a:prstGeom prst="rect">
            <a:avLst/>
          </a:prstGeom>
          <a:noFill/>
        </p:spPr>
        <p:txBody>
          <a:bodyPr wrap="square" rtlCol="0">
            <a:spAutoFit/>
          </a:bodyPr>
          <a:lstStyle/>
          <a:p>
            <a:pPr algn="ctr"/>
            <a:r>
              <a:rPr lang="en-US" dirty="0">
                <a:solidFill>
                  <a:schemeClr val="accent1">
                    <a:lumMod val="75000"/>
                  </a:schemeClr>
                </a:solidFill>
              </a:rPr>
              <a:t>There was a huge improvement in the ability to design programs</a:t>
            </a:r>
            <a:r>
              <a:rPr lang="en-US" dirty="0" smtClean="0">
                <a:solidFill>
                  <a:schemeClr val="accent1">
                    <a:lumMod val="75000"/>
                  </a:schemeClr>
                </a:solidFill>
              </a:rPr>
              <a:t>.</a:t>
            </a:r>
            <a:endParaRPr lang="en-US" dirty="0">
              <a:solidFill>
                <a:schemeClr val="accent1">
                  <a:lumMod val="75000"/>
                </a:schemeClr>
              </a:solidFill>
            </a:endParaRPr>
          </a:p>
        </p:txBody>
      </p:sp>
      <p:sp>
        <p:nvSpPr>
          <p:cNvPr id="6" name="Oval Callout 5"/>
          <p:cNvSpPr/>
          <p:nvPr/>
        </p:nvSpPr>
        <p:spPr>
          <a:xfrm>
            <a:off x="5940239" y="693335"/>
            <a:ext cx="2893926" cy="1858945"/>
          </a:xfrm>
          <a:prstGeom prst="wedgeEllipseCallout">
            <a:avLst>
              <a:gd name="adj1" fmla="val 46875"/>
              <a:gd name="adj2" fmla="val 56014"/>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49578" y="1082930"/>
            <a:ext cx="2461847" cy="1200329"/>
          </a:xfrm>
          <a:prstGeom prst="rect">
            <a:avLst/>
          </a:prstGeom>
          <a:noFill/>
        </p:spPr>
        <p:txBody>
          <a:bodyPr wrap="square" rtlCol="0">
            <a:spAutoFit/>
          </a:bodyPr>
          <a:lstStyle/>
          <a:p>
            <a:pPr algn="ctr"/>
            <a:r>
              <a:rPr lang="en-US" dirty="0">
                <a:solidFill>
                  <a:schemeClr val="accent6">
                    <a:lumMod val="75000"/>
                  </a:schemeClr>
                </a:solidFill>
              </a:rPr>
              <a:t>It's been very good for clarifying what we want to accomplish for funding purposes</a:t>
            </a:r>
            <a:r>
              <a:rPr lang="en-US" dirty="0" smtClean="0">
                <a:solidFill>
                  <a:schemeClr val="accent6">
                    <a:lumMod val="75000"/>
                  </a:schemeClr>
                </a:solidFill>
              </a:rPr>
              <a:t>.</a:t>
            </a:r>
            <a:endParaRPr lang="en-US" dirty="0">
              <a:solidFill>
                <a:schemeClr val="accent6">
                  <a:lumMod val="75000"/>
                </a:schemeClr>
              </a:solidFill>
            </a:endParaRPr>
          </a:p>
        </p:txBody>
      </p:sp>
      <p:grpSp>
        <p:nvGrpSpPr>
          <p:cNvPr id="20" name="Group 19"/>
          <p:cNvGrpSpPr/>
          <p:nvPr/>
        </p:nvGrpSpPr>
        <p:grpSpPr>
          <a:xfrm>
            <a:off x="4106414" y="4715719"/>
            <a:ext cx="2418304" cy="1561458"/>
            <a:chOff x="3047998" y="1273548"/>
            <a:chExt cx="2418304" cy="1561458"/>
          </a:xfrm>
        </p:grpSpPr>
        <p:sp>
          <p:nvSpPr>
            <p:cNvPr id="9" name="Oval Callout 8"/>
            <p:cNvSpPr/>
            <p:nvPr/>
          </p:nvSpPr>
          <p:spPr>
            <a:xfrm>
              <a:off x="3047998" y="1273548"/>
              <a:ext cx="2418304" cy="1561458"/>
            </a:xfrm>
            <a:prstGeom prst="wedgeEllipseCallout">
              <a:avLst>
                <a:gd name="adj1" fmla="val 42395"/>
                <a:gd name="adj2" fmla="val 6365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97049" y="1504352"/>
              <a:ext cx="2120202" cy="1200329"/>
            </a:xfrm>
            <a:prstGeom prst="rect">
              <a:avLst/>
            </a:prstGeom>
            <a:noFill/>
          </p:spPr>
          <p:txBody>
            <a:bodyPr wrap="square" rtlCol="0">
              <a:spAutoFit/>
            </a:bodyPr>
            <a:lstStyle/>
            <a:p>
              <a:pPr algn="ctr"/>
              <a:r>
                <a:rPr lang="en-US" dirty="0">
                  <a:solidFill>
                    <a:srgbClr val="00B050"/>
                  </a:solidFill>
                </a:rPr>
                <a:t>It makes you think more critically about what you're doing…”</a:t>
              </a:r>
              <a:r>
                <a:rPr lang="en-US" dirty="0" smtClean="0">
                  <a:solidFill>
                    <a:srgbClr val="00B050"/>
                  </a:solidFill>
                </a:rPr>
                <a:t>.</a:t>
              </a:r>
              <a:endParaRPr lang="en-US" dirty="0">
                <a:solidFill>
                  <a:srgbClr val="00B050"/>
                </a:solidFill>
              </a:endParaRPr>
            </a:p>
          </p:txBody>
        </p:sp>
      </p:grpSp>
      <p:sp>
        <p:nvSpPr>
          <p:cNvPr id="11" name="Oval Callout 10"/>
          <p:cNvSpPr/>
          <p:nvPr/>
        </p:nvSpPr>
        <p:spPr>
          <a:xfrm>
            <a:off x="6079250" y="2704681"/>
            <a:ext cx="2975986" cy="2691284"/>
          </a:xfrm>
          <a:prstGeom prst="wedgeEllipseCallout">
            <a:avLst>
              <a:gd name="adj1" fmla="val 21067"/>
              <a:gd name="adj2" fmla="val 6174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09879" y="3016779"/>
            <a:ext cx="2703005" cy="2308324"/>
          </a:xfrm>
          <a:prstGeom prst="rect">
            <a:avLst/>
          </a:prstGeom>
          <a:noFill/>
        </p:spPr>
        <p:txBody>
          <a:bodyPr wrap="square" rtlCol="0">
            <a:spAutoFit/>
          </a:bodyPr>
          <a:lstStyle/>
          <a:p>
            <a:pPr algn="ctr"/>
            <a:r>
              <a:rPr lang="en-US" dirty="0" smtClean="0">
                <a:solidFill>
                  <a:srgbClr val="FF0000"/>
                </a:solidFill>
              </a:rPr>
              <a:t>… </a:t>
            </a:r>
            <a:r>
              <a:rPr lang="en-US" dirty="0">
                <a:solidFill>
                  <a:srgbClr val="FF0000"/>
                </a:solidFill>
              </a:rPr>
              <a:t>now we can really identify and comment on the end products of our evaluations in the form of hard data that we can bring to grant meetings and include in proposals</a:t>
            </a:r>
            <a:r>
              <a:rPr lang="en-US" dirty="0" smtClean="0">
                <a:solidFill>
                  <a:srgbClr val="FF0000"/>
                </a:solidFill>
              </a:rPr>
              <a:t>.</a:t>
            </a:r>
            <a:endParaRPr lang="en-US" dirty="0">
              <a:solidFill>
                <a:srgbClr val="FF0000"/>
              </a:solidFill>
            </a:endParaRPr>
          </a:p>
        </p:txBody>
      </p:sp>
      <p:sp>
        <p:nvSpPr>
          <p:cNvPr id="13" name="Oval Callout 12"/>
          <p:cNvSpPr/>
          <p:nvPr/>
        </p:nvSpPr>
        <p:spPr>
          <a:xfrm>
            <a:off x="224418" y="2423551"/>
            <a:ext cx="2418304" cy="1716676"/>
          </a:xfrm>
          <a:prstGeom prst="wedgeEllipseCallout">
            <a:avLst>
              <a:gd name="adj1" fmla="val -47771"/>
              <a:gd name="adj2" fmla="val 66924"/>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8299" y="2604115"/>
            <a:ext cx="2182168" cy="1477328"/>
          </a:xfrm>
          <a:prstGeom prst="rect">
            <a:avLst/>
          </a:prstGeom>
          <a:noFill/>
        </p:spPr>
        <p:txBody>
          <a:bodyPr wrap="square" rtlCol="0">
            <a:spAutoFit/>
          </a:bodyPr>
          <a:lstStyle/>
          <a:p>
            <a:pPr algn="ctr"/>
            <a:r>
              <a:rPr lang="en-US" dirty="0">
                <a:solidFill>
                  <a:srgbClr val="0000FF"/>
                </a:solidFill>
              </a:rPr>
              <a:t>It became much easier to more clearly and more quickly articulate impacts</a:t>
            </a:r>
            <a:r>
              <a:rPr lang="en-US" dirty="0" smtClean="0">
                <a:solidFill>
                  <a:srgbClr val="0000FF"/>
                </a:solidFill>
              </a:rPr>
              <a:t>.</a:t>
            </a:r>
            <a:endParaRPr lang="en-US" dirty="0">
              <a:solidFill>
                <a:srgbClr val="0000FF"/>
              </a:solidFill>
            </a:endParaRPr>
          </a:p>
        </p:txBody>
      </p:sp>
      <p:sp>
        <p:nvSpPr>
          <p:cNvPr id="15" name="Oval Callout 14"/>
          <p:cNvSpPr/>
          <p:nvPr/>
        </p:nvSpPr>
        <p:spPr>
          <a:xfrm>
            <a:off x="2753246" y="1273854"/>
            <a:ext cx="3326004" cy="3024554"/>
          </a:xfrm>
          <a:prstGeom prst="wedgeEllipseCallout">
            <a:avLst>
              <a:gd name="adj1" fmla="val 27483"/>
              <a:gd name="adj2" fmla="val 60188"/>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056364" y="1686628"/>
            <a:ext cx="2672862" cy="2308324"/>
          </a:xfrm>
          <a:prstGeom prst="rect">
            <a:avLst/>
          </a:prstGeom>
          <a:noFill/>
        </p:spPr>
        <p:txBody>
          <a:bodyPr wrap="square" rtlCol="0">
            <a:spAutoFit/>
          </a:bodyPr>
          <a:lstStyle/>
          <a:p>
            <a:pPr algn="ctr"/>
            <a:r>
              <a:rPr lang="en-US" dirty="0">
                <a:solidFill>
                  <a:srgbClr val="7030A0"/>
                </a:solidFill>
              </a:rPr>
              <a:t>[This process] required a different kind of thinking.  Not the “seat of the pants” kind of way of working at things that we have done … but really logically thinking through all the steps</a:t>
            </a:r>
            <a:r>
              <a:rPr lang="en-US" dirty="0" smtClean="0">
                <a:solidFill>
                  <a:srgbClr val="7030A0"/>
                </a:solidFill>
              </a:rPr>
              <a:t>.</a:t>
            </a:r>
            <a:endParaRPr lang="en-US" dirty="0">
              <a:solidFill>
                <a:srgbClr val="7030A0"/>
              </a:solidFill>
            </a:endParaRPr>
          </a:p>
        </p:txBody>
      </p:sp>
      <p:sp>
        <p:nvSpPr>
          <p:cNvPr id="18" name="Oval Callout 17"/>
          <p:cNvSpPr/>
          <p:nvPr/>
        </p:nvSpPr>
        <p:spPr>
          <a:xfrm>
            <a:off x="0" y="4170941"/>
            <a:ext cx="3888711" cy="1496330"/>
          </a:xfrm>
          <a:prstGeom prst="wedgeEllipseCallout">
            <a:avLst>
              <a:gd name="adj1" fmla="val 26326"/>
              <a:gd name="adj2" fmla="val 65821"/>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1245" y="4408017"/>
            <a:ext cx="3516936" cy="1200329"/>
          </a:xfrm>
          <a:prstGeom prst="rect">
            <a:avLst/>
          </a:prstGeom>
          <a:noFill/>
        </p:spPr>
        <p:txBody>
          <a:bodyPr wrap="square" rtlCol="0">
            <a:spAutoFit/>
          </a:bodyPr>
          <a:lstStyle/>
          <a:p>
            <a:pPr algn="ctr"/>
            <a:r>
              <a:rPr lang="en-US" dirty="0">
                <a:solidFill>
                  <a:srgbClr val="800000"/>
                </a:solidFill>
              </a:rPr>
              <a:t>It’s a lot of work, and you have to be prepared to set aside time in your busy life.  But I think it was really valuable</a:t>
            </a:r>
            <a:r>
              <a:rPr lang="en-US" dirty="0" smtClean="0">
                <a:solidFill>
                  <a:srgbClr val="800000"/>
                </a:solidFill>
              </a:rPr>
              <a:t>.</a:t>
            </a:r>
            <a:endParaRPr lang="en-US" dirty="0">
              <a:solidFill>
                <a:srgbClr val="800000"/>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852" y="6008914"/>
            <a:ext cx="2522227" cy="849086"/>
          </a:xfrm>
          <a:prstGeom prst="rect">
            <a:avLst/>
          </a:prstGeom>
        </p:spPr>
      </p:pic>
    </p:spTree>
    <p:extLst>
      <p:ext uri="{BB962C8B-B14F-4D97-AF65-F5344CB8AC3E}">
        <p14:creationId xmlns:p14="http://schemas.microsoft.com/office/powerpoint/2010/main" val="36418007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424" t="6399" r="1"/>
          <a:stretch/>
        </p:blipFill>
        <p:spPr>
          <a:xfrm>
            <a:off x="-1" y="-1"/>
            <a:ext cx="9284677" cy="6891777"/>
          </a:xfrm>
          <a:prstGeom prst="rect">
            <a:avLst/>
          </a:prstGeom>
        </p:spPr>
      </p:pic>
    </p:spTree>
    <p:extLst>
      <p:ext uri="{BB962C8B-B14F-4D97-AF65-F5344CB8AC3E}">
        <p14:creationId xmlns:p14="http://schemas.microsoft.com/office/powerpoint/2010/main" val="2647974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high-quality program models</a:t>
            </a:r>
            <a:br>
              <a:rPr lang="en-US" dirty="0"/>
            </a:br>
            <a:endParaRPr lang="en-US" dirty="0"/>
          </a:p>
        </p:txBody>
      </p:sp>
      <p:grpSp>
        <p:nvGrpSpPr>
          <p:cNvPr id="8" name="Group 7"/>
          <p:cNvGrpSpPr/>
          <p:nvPr/>
        </p:nvGrpSpPr>
        <p:grpSpPr>
          <a:xfrm>
            <a:off x="76200" y="1524000"/>
            <a:ext cx="5462588" cy="1847850"/>
            <a:chOff x="304800" y="1524000"/>
            <a:chExt cx="5462588" cy="184785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15240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1986260"/>
              <a:ext cx="2743200" cy="923330"/>
            </a:xfrm>
            <a:prstGeom prst="rect">
              <a:avLst/>
            </a:prstGeom>
            <a:noFill/>
          </p:spPr>
          <p:txBody>
            <a:bodyPr wrap="square" rtlCol="0">
              <a:spAutoFit/>
            </a:bodyPr>
            <a:lstStyle/>
            <a:p>
              <a:pPr algn="ctr"/>
              <a:r>
                <a:rPr lang="en-US" b="1" dirty="0" smtClean="0"/>
                <a:t>Need a step-by-step guide: </a:t>
              </a:r>
            </a:p>
            <a:p>
              <a:pPr algn="ctr"/>
              <a:r>
                <a:rPr lang="en-US" b="1" dirty="0" smtClean="0"/>
                <a:t>A “protocol”</a:t>
              </a:r>
              <a:endParaRPr lang="en-US" b="1" dirty="0"/>
            </a:p>
          </p:txBody>
        </p:sp>
      </p:grpSp>
      <p:grpSp>
        <p:nvGrpSpPr>
          <p:cNvPr id="10" name="Group 9"/>
          <p:cNvGrpSpPr/>
          <p:nvPr/>
        </p:nvGrpSpPr>
        <p:grpSpPr>
          <a:xfrm>
            <a:off x="352425" y="3962400"/>
            <a:ext cx="5257800" cy="2085975"/>
            <a:chOff x="581025" y="3962400"/>
            <a:chExt cx="5257800" cy="2085975"/>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3962400"/>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28975" y="4682222"/>
              <a:ext cx="2609850" cy="646331"/>
            </a:xfrm>
            <a:prstGeom prst="rect">
              <a:avLst/>
            </a:prstGeom>
            <a:noFill/>
          </p:spPr>
          <p:txBody>
            <a:bodyPr wrap="square" rtlCol="0">
              <a:spAutoFit/>
            </a:bodyPr>
            <a:lstStyle/>
            <a:p>
              <a:pPr algn="ctr"/>
              <a:r>
                <a:rPr lang="en-US" b="1" dirty="0" smtClean="0"/>
                <a:t>Need practical tools: </a:t>
              </a:r>
            </a:p>
            <a:p>
              <a:pPr algn="ctr"/>
              <a:r>
                <a:rPr lang="en-US" b="1" dirty="0" smtClean="0"/>
                <a:t>Preferably web-based</a:t>
              </a:r>
              <a:endParaRPr lang="en-US" b="1" dirty="0"/>
            </a:p>
          </p:txBody>
        </p:sp>
      </p:grpSp>
      <p:grpSp>
        <p:nvGrpSpPr>
          <p:cNvPr id="13" name="Group 12"/>
          <p:cNvGrpSpPr/>
          <p:nvPr/>
        </p:nvGrpSpPr>
        <p:grpSpPr>
          <a:xfrm>
            <a:off x="5767388" y="1685925"/>
            <a:ext cx="3148012" cy="1524000"/>
            <a:chOff x="5767388" y="1685925"/>
            <a:chExt cx="3148012" cy="1524000"/>
          </a:xfrm>
        </p:grpSpPr>
        <p:sp>
          <p:nvSpPr>
            <p:cNvPr id="11" name="Right Arrow 10"/>
            <p:cNvSpPr/>
            <p:nvPr/>
          </p:nvSpPr>
          <p:spPr>
            <a:xfrm>
              <a:off x="5767388" y="2219325"/>
              <a:ext cx="633412"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ounded Rectangle 11"/>
            <p:cNvSpPr/>
            <p:nvPr/>
          </p:nvSpPr>
          <p:spPr>
            <a:xfrm>
              <a:off x="6553200" y="1685925"/>
              <a:ext cx="2362200" cy="15240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Systems Evaluation Protocol:</a:t>
              </a:r>
            </a:p>
            <a:p>
              <a:pPr algn="ctr"/>
              <a:r>
                <a:rPr lang="en-US" dirty="0" smtClean="0"/>
                <a:t>SEP</a:t>
              </a:r>
              <a:endParaRPr lang="en-US" dirty="0"/>
            </a:p>
          </p:txBody>
        </p:sp>
      </p:grpSp>
      <p:grpSp>
        <p:nvGrpSpPr>
          <p:cNvPr id="14" name="Group 13"/>
          <p:cNvGrpSpPr/>
          <p:nvPr/>
        </p:nvGrpSpPr>
        <p:grpSpPr>
          <a:xfrm>
            <a:off x="5767388" y="4243387"/>
            <a:ext cx="3148012" cy="1524000"/>
            <a:chOff x="5767388" y="4243387"/>
            <a:chExt cx="3148012" cy="1524000"/>
          </a:xfrm>
        </p:grpSpPr>
        <p:sp>
          <p:nvSpPr>
            <p:cNvPr id="15" name="Right Arrow 14"/>
            <p:cNvSpPr/>
            <p:nvPr/>
          </p:nvSpPr>
          <p:spPr>
            <a:xfrm>
              <a:off x="5767388" y="4776787"/>
              <a:ext cx="633412"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Rounded Rectangle 16"/>
            <p:cNvSpPr/>
            <p:nvPr/>
          </p:nvSpPr>
          <p:spPr>
            <a:xfrm>
              <a:off x="6553200" y="4243387"/>
              <a:ext cx="2362200" cy="15240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The Netway Cyberinfrastructure</a:t>
              </a:r>
            </a:p>
          </p:txBody>
        </p:sp>
      </p:grpSp>
    </p:spTree>
    <p:extLst>
      <p:ext uri="{BB962C8B-B14F-4D97-AF65-F5344CB8AC3E}">
        <p14:creationId xmlns:p14="http://schemas.microsoft.com/office/powerpoint/2010/main" val="375186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990600" y="0"/>
            <a:ext cx="8153400" cy="914400"/>
          </a:xfrm>
          <a:prstGeom prst="rect">
            <a:avLst/>
          </a:prstGeom>
          <a:noFill/>
          <a:ln w="9525">
            <a:noFill/>
            <a:miter lim="800000"/>
            <a:headEnd/>
            <a:tailEnd/>
          </a:ln>
        </p:spPr>
        <p:txBody>
          <a:bodyPr anchor="ctr"/>
          <a:lstStyle/>
          <a:p>
            <a:r>
              <a:rPr lang="en-US" sz="2800" i="0" dirty="0" smtClean="0">
                <a:solidFill>
                  <a:srgbClr val="B41B1D"/>
                </a:solidFill>
              </a:rPr>
              <a:t>The Systems Evaluation Protocol (SEP)</a:t>
            </a:r>
            <a:endParaRPr lang="en-US" sz="2800" i="0" dirty="0">
              <a:solidFill>
                <a:srgbClr val="B41B1D"/>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369" y="1122186"/>
            <a:ext cx="5280065" cy="5396110"/>
          </a:xfrm>
          <a:prstGeom prst="rect">
            <a:avLst/>
          </a:prstGeom>
        </p:spPr>
      </p:pic>
      <p:grpSp>
        <p:nvGrpSpPr>
          <p:cNvPr id="6" name="Group 5"/>
          <p:cNvGrpSpPr/>
          <p:nvPr/>
        </p:nvGrpSpPr>
        <p:grpSpPr>
          <a:xfrm>
            <a:off x="5968721" y="1796190"/>
            <a:ext cx="3064747" cy="3938329"/>
            <a:chOff x="5968721" y="1796190"/>
            <a:chExt cx="3064747" cy="393832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7038">
              <a:off x="6182919" y="1796190"/>
              <a:ext cx="2436416" cy="3152626"/>
            </a:xfrm>
            <a:prstGeom prst="rect">
              <a:avLst/>
            </a:prstGeom>
          </p:spPr>
        </p:pic>
        <p:sp>
          <p:nvSpPr>
            <p:cNvPr id="2" name="TextBox 1"/>
            <p:cNvSpPr txBox="1"/>
            <p:nvPr/>
          </p:nvSpPr>
          <p:spPr>
            <a:xfrm>
              <a:off x="5968721" y="5395965"/>
              <a:ext cx="3064747" cy="338554"/>
            </a:xfrm>
            <a:prstGeom prst="rect">
              <a:avLst/>
            </a:prstGeom>
            <a:noFill/>
          </p:spPr>
          <p:txBody>
            <a:bodyPr wrap="square" rtlCol="0">
              <a:spAutoFit/>
            </a:bodyPr>
            <a:lstStyle/>
            <a:p>
              <a:r>
                <a:rPr lang="en-US" sz="1600" dirty="0">
                  <a:hlinkClick r:id="rId5"/>
                </a:rPr>
                <a:t>https://core.human.cornell.edu</a:t>
              </a:r>
              <a:r>
                <a:rPr lang="en-US" sz="1600" dirty="0" smtClean="0">
                  <a:hlinkClick r:id="rId5"/>
                </a:rPr>
                <a:t>/</a:t>
              </a:r>
              <a:r>
                <a:rPr lang="en-US" sz="1600" dirty="0" smtClean="0"/>
                <a:t> </a:t>
              </a:r>
              <a:endParaRPr lang="en-US" sz="1600" dirty="0"/>
            </a:p>
          </p:txBody>
        </p:sp>
      </p:grpSp>
    </p:spTree>
    <p:extLst>
      <p:ext uri="{BB962C8B-B14F-4D97-AF65-F5344CB8AC3E}">
        <p14:creationId xmlns:p14="http://schemas.microsoft.com/office/powerpoint/2010/main" val="16147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Developing the Program Model</a:t>
            </a:r>
            <a:endParaRPr lang="en-US" sz="3400" dirty="0"/>
          </a:p>
        </p:txBody>
      </p:sp>
      <p:pic>
        <p:nvPicPr>
          <p:cNvPr id="4" name="Picture 6" descr="figure_3"/>
          <p:cNvPicPr>
            <a:picLocks noChangeAspect="1" noChangeArrowheads="1"/>
          </p:cNvPicPr>
          <p:nvPr/>
        </p:nvPicPr>
        <p:blipFill>
          <a:blip r:embed="rId3" cstate="print"/>
          <a:srcRect t="18714" b="56279"/>
          <a:stretch>
            <a:fillRect/>
          </a:stretch>
        </p:blipFill>
        <p:spPr bwMode="auto">
          <a:xfrm>
            <a:off x="175260" y="2209800"/>
            <a:ext cx="8869680" cy="2226097"/>
          </a:xfrm>
          <a:prstGeom prst="rect">
            <a:avLst/>
          </a:prstGeom>
          <a:noFill/>
          <a:ln w="9525">
            <a:noFill/>
            <a:miter lim="800000"/>
            <a:headEnd/>
            <a:tailEnd/>
          </a:ln>
        </p:spPr>
      </p:pic>
      <p:pic>
        <p:nvPicPr>
          <p:cNvPr id="5" name="Picture 6" descr="figure_3"/>
          <p:cNvPicPr>
            <a:picLocks noChangeAspect="1" noChangeArrowheads="1"/>
          </p:cNvPicPr>
          <p:nvPr/>
        </p:nvPicPr>
        <p:blipFill>
          <a:blip r:embed="rId3" cstate="print"/>
          <a:srcRect l="47070" t="13610" r="50369" b="82988"/>
          <a:stretch>
            <a:fillRect/>
          </a:stretch>
        </p:blipFill>
        <p:spPr bwMode="auto">
          <a:xfrm>
            <a:off x="4495800" y="5346032"/>
            <a:ext cx="228600" cy="304800"/>
          </a:xfrm>
          <a:prstGeom prst="rect">
            <a:avLst/>
          </a:prstGeom>
          <a:noFill/>
          <a:ln w="9525">
            <a:noFill/>
            <a:miter lim="800000"/>
            <a:headEnd/>
            <a:tailEnd/>
          </a:ln>
        </p:spPr>
      </p:pic>
      <p:pic>
        <p:nvPicPr>
          <p:cNvPr id="6" name="Picture 6" descr="figure_3"/>
          <p:cNvPicPr>
            <a:picLocks noChangeAspect="1" noChangeArrowheads="1"/>
          </p:cNvPicPr>
          <p:nvPr/>
        </p:nvPicPr>
        <p:blipFill>
          <a:blip r:embed="rId3" cstate="print"/>
          <a:srcRect l="47070" t="13610" r="50369" b="82988"/>
          <a:stretch>
            <a:fillRect/>
          </a:stretch>
        </p:blipFill>
        <p:spPr bwMode="auto">
          <a:xfrm>
            <a:off x="4443665" y="3429000"/>
            <a:ext cx="292608" cy="365760"/>
          </a:xfrm>
          <a:prstGeom prst="rect">
            <a:avLst/>
          </a:prstGeom>
          <a:noFill/>
          <a:ln w="9525">
            <a:noFill/>
            <a:miter lim="800000"/>
            <a:headEnd/>
            <a:tailEnd/>
          </a:ln>
        </p:spPr>
      </p:pic>
      <p:cxnSp>
        <p:nvCxnSpPr>
          <p:cNvPr id="8" name="Straight Connector 7"/>
          <p:cNvCxnSpPr/>
          <p:nvPr/>
        </p:nvCxnSpPr>
        <p:spPr>
          <a:xfrm>
            <a:off x="4419600" y="3465096"/>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endParaRPr lang="en-US" dirty="0"/>
          </a:p>
        </p:txBody>
      </p:sp>
      <p:sp>
        <p:nvSpPr>
          <p:cNvPr id="7" name="Rectangle 6"/>
          <p:cNvSpPr/>
          <p:nvPr/>
        </p:nvSpPr>
        <p:spPr>
          <a:xfrm>
            <a:off x="4343400" y="5156200"/>
            <a:ext cx="711200" cy="804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90394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the Program Model</a:t>
            </a:r>
            <a:endParaRPr lang="en-US" dirty="0"/>
          </a:p>
        </p:txBody>
      </p:sp>
      <p:sp>
        <p:nvSpPr>
          <p:cNvPr id="3" name="Content Placeholder 2"/>
          <p:cNvSpPr>
            <a:spLocks noGrp="1"/>
          </p:cNvSpPr>
          <p:nvPr>
            <p:ph idx="1"/>
          </p:nvPr>
        </p:nvSpPr>
        <p:spPr/>
        <p:txBody>
          <a:bodyPr/>
          <a:lstStyle/>
          <a:p>
            <a:pPr marL="457200" indent="-457200">
              <a:buNone/>
            </a:pPr>
            <a:r>
              <a:rPr lang="en-US" sz="1400" dirty="0"/>
              <a:t>1.	</a:t>
            </a:r>
            <a:r>
              <a:rPr lang="en-US" sz="1400" b="1" dirty="0"/>
              <a:t>Stakeholder Analysis</a:t>
            </a:r>
            <a:r>
              <a:rPr lang="en-US" sz="1400" dirty="0"/>
              <a:t>: Determine all of the potential people and/or organizations that may have a stake in the program.</a:t>
            </a:r>
          </a:p>
          <a:p>
            <a:pPr marL="457200" indent="-457200">
              <a:buNone/>
            </a:pPr>
            <a:r>
              <a:rPr lang="en-US" sz="1400" dirty="0"/>
              <a:t>2.	</a:t>
            </a:r>
            <a:r>
              <a:rPr lang="en-US" sz="1400" b="1" dirty="0"/>
              <a:t>Program Review</a:t>
            </a:r>
            <a:r>
              <a:rPr lang="en-US" sz="1400" dirty="0"/>
              <a:t>: Gain a firm understanding of the components and characteristics of the program including how it operates and whom it serves.</a:t>
            </a:r>
          </a:p>
          <a:p>
            <a:pPr marL="457200" indent="-457200">
              <a:buNone/>
            </a:pPr>
            <a:r>
              <a:rPr lang="en-US" sz="1400" dirty="0"/>
              <a:t>3.	</a:t>
            </a:r>
            <a:r>
              <a:rPr lang="en-US" sz="1400" b="1" dirty="0"/>
              <a:t>Program Boundary Analysis</a:t>
            </a:r>
            <a:r>
              <a:rPr lang="en-US" sz="1400" dirty="0"/>
              <a:t>: Determine the conceptual limits of the program; what is “in” and what is “out” when defining the program.</a:t>
            </a:r>
          </a:p>
          <a:p>
            <a:pPr marL="457200" indent="-457200">
              <a:buNone/>
            </a:pPr>
            <a:r>
              <a:rPr lang="en-US" sz="1400" dirty="0"/>
              <a:t>4.	</a:t>
            </a:r>
            <a:r>
              <a:rPr lang="en-US" sz="1400" b="1" dirty="0"/>
              <a:t>Lifecycle Analysis</a:t>
            </a:r>
            <a:r>
              <a:rPr lang="en-US" sz="1400" dirty="0"/>
              <a:t>: Determine the maturity of the program and how its level of evolution influences evaluation capacity and method choices.</a:t>
            </a:r>
          </a:p>
          <a:p>
            <a:pPr marL="457200" indent="-457200">
              <a:buNone/>
            </a:pPr>
            <a:r>
              <a:rPr lang="en-US" sz="1400" dirty="0"/>
              <a:t>5.	</a:t>
            </a:r>
            <a:r>
              <a:rPr lang="en-US" sz="1400" b="1" dirty="0"/>
              <a:t>Logic Model</a:t>
            </a:r>
            <a:r>
              <a:rPr lang="en-US" sz="1400" dirty="0"/>
              <a:t>: Generate an initial logic model including the assumptions, context, inputs, activities, outputs, </a:t>
            </a:r>
            <a:r>
              <a:rPr lang="en-US" sz="1400" dirty="0" smtClean="0"/>
              <a:t>short-</a:t>
            </a:r>
            <a:r>
              <a:rPr lang="en-US" sz="1400" dirty="0"/>
              <a:t>, medium-, and long-term outcomes.</a:t>
            </a:r>
          </a:p>
          <a:p>
            <a:pPr marL="457200" indent="-457200">
              <a:buNone/>
            </a:pPr>
            <a:r>
              <a:rPr lang="en-US" sz="1400" dirty="0"/>
              <a:t>6.	</a:t>
            </a:r>
            <a:r>
              <a:rPr lang="en-US" sz="1400" b="1" dirty="0"/>
              <a:t>Pathway Model</a:t>
            </a:r>
            <a:r>
              <a:rPr lang="en-US" sz="1400" dirty="0"/>
              <a:t>: Use the logic model as a basis for articulating clear and direct linkages between program activities and outcomes.</a:t>
            </a:r>
          </a:p>
          <a:p>
            <a:pPr marL="457200" indent="-457200">
              <a:buNone/>
            </a:pPr>
            <a:r>
              <a:rPr lang="en-US" sz="1400" dirty="0"/>
              <a:t>7.	</a:t>
            </a:r>
            <a:r>
              <a:rPr lang="en-US" sz="1400" b="1" dirty="0"/>
              <a:t>Evaluation Scope</a:t>
            </a:r>
            <a:r>
              <a:rPr lang="en-US" sz="1400" dirty="0"/>
              <a:t>: Determine the specific components of the pathway model that will be the focus in the upcoming evaluation cycle.</a:t>
            </a:r>
          </a:p>
          <a:p>
            <a:pPr marL="457200" indent="-457200">
              <a:buNone/>
            </a:pPr>
            <a:r>
              <a:rPr lang="en-US" sz="1400" dirty="0"/>
              <a:t>8.	</a:t>
            </a:r>
            <a:r>
              <a:rPr lang="en-US" sz="1400" b="1" dirty="0"/>
              <a:t>Program-System Links</a:t>
            </a:r>
            <a:r>
              <a:rPr lang="en-US" sz="1400" dirty="0"/>
              <a:t>: Introduce tools and strategies for finding similar programs and shared outcomes, develop research support by drawing on literature and on resources in the systems within which the program exists</a:t>
            </a:r>
          </a:p>
          <a:p>
            <a:pPr marL="457200" indent="-457200">
              <a:buNone/>
            </a:pPr>
            <a:r>
              <a:rPr lang="en-US" sz="1400" dirty="0"/>
              <a:t>9.	</a:t>
            </a:r>
            <a:r>
              <a:rPr lang="en-US" sz="1400" b="1" dirty="0"/>
              <a:t>Reflection and Synthesis</a:t>
            </a:r>
            <a:r>
              <a:rPr lang="en-US" sz="1400" dirty="0"/>
              <a:t>: Finalize the logic and pathway models including reviewing the program logic model, assessing the model from the perspectives of key stakeholders, reviewing the Program Boundary Analysis, reviewing the Program and Evaluation Lifecycle Analyses, and revising the models as needed. This step also involves integrating relevant research literature as it relates to the causal pathways that have been articulated in the Pathway Model</a:t>
            </a:r>
            <a:r>
              <a:rPr lang="en-US" sz="1400" dirty="0" smtClean="0"/>
              <a:t>.</a:t>
            </a:r>
            <a:endParaRPr lang="en-US" dirty="0"/>
          </a:p>
        </p:txBody>
      </p:sp>
    </p:spTree>
    <p:extLst>
      <p:ext uri="{BB962C8B-B14F-4D97-AF65-F5344CB8AC3E}">
        <p14:creationId xmlns:p14="http://schemas.microsoft.com/office/powerpoint/2010/main" val="37940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Netway Spillover Research - Presentation at CCETC 3-26-2014</Template>
  <TotalTime>308</TotalTime>
  <Words>2168</Words>
  <Application>Microsoft Office PowerPoint</Application>
  <PresentationFormat>On-screen Show (4:3)</PresentationFormat>
  <Paragraphs>303</Paragraphs>
  <Slides>53</Slides>
  <Notes>20</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1_Default Design</vt:lpstr>
      <vt:lpstr>Custom Design</vt:lpstr>
      <vt:lpstr>A Systems Approach to Planning Evaluations The SEP and the Netway</vt:lpstr>
      <vt:lpstr>Overview</vt:lpstr>
      <vt:lpstr>The Importance of Program Models</vt:lpstr>
      <vt:lpstr>Importance of Program Models: Link Planning, Management and Evaluation</vt:lpstr>
      <vt:lpstr>Importance of Program Models: Link Planning, Management and Evaluation</vt:lpstr>
      <vt:lpstr>Developing high-quality program models </vt:lpstr>
      <vt:lpstr>PowerPoint Presentation</vt:lpstr>
      <vt:lpstr>Developing the Program Model</vt:lpstr>
      <vt:lpstr>Developing the Program Model</vt:lpstr>
      <vt:lpstr>Developing the Program Model: Outputs</vt:lpstr>
      <vt:lpstr>Stakeholder Analysis</vt:lpstr>
      <vt:lpstr>Logic Models</vt:lpstr>
      <vt:lpstr>Lots of LM Formats out there…</vt:lpstr>
      <vt:lpstr>LM Formats: United Way</vt:lpstr>
      <vt:lpstr>PowerPoint Presentation</vt:lpstr>
      <vt:lpstr>LM Formats: USDA Nat’l Institute for Food and Ag</vt:lpstr>
      <vt:lpstr>How do we build a Logic Model?</vt:lpstr>
      <vt:lpstr>CORE’s “Logic Model Template”</vt:lpstr>
      <vt:lpstr>CORE’s “Logic Model Template”</vt:lpstr>
      <vt:lpstr>PowerPoint Presentation</vt:lpstr>
      <vt:lpstr>PowerPoint Presentation</vt:lpstr>
      <vt:lpstr>PowerPoint Presentation</vt:lpstr>
      <vt:lpstr>PowerPoint Presentation</vt:lpstr>
      <vt:lpstr>The Netway </vt:lpstr>
      <vt:lpstr>Exercise 1: Critiquing a Logic Model</vt:lpstr>
      <vt:lpstr>From Logic Models to Pathway Models</vt:lpstr>
      <vt:lpstr>“Mining the Model”</vt:lpstr>
      <vt:lpstr>“Mining the Model”</vt:lpstr>
      <vt:lpstr>“Mining the Model”</vt:lpstr>
      <vt:lpstr>Exercise 2: Drawing Pathways</vt:lpstr>
      <vt:lpstr>Key Features of a Pathway Model</vt:lpstr>
      <vt:lpstr>Exercise 3: Identifying Key Pathway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else do we do with Pathway Models?</vt:lpstr>
      <vt:lpstr>Wrapping up Modeling Stage</vt:lpstr>
      <vt:lpstr>From Program Model to Evaluation</vt:lpstr>
      <vt:lpstr>A “systems approach” to evaluation</vt:lpstr>
      <vt:lpstr>Implications for evaluation</vt:lpstr>
      <vt:lpstr>What leads to a high-quality Evaluation Plan?</vt:lpstr>
      <vt:lpstr>1. Consistency with a high-quality program model</vt:lpstr>
      <vt:lpstr>2. Fitness of evaluation questions/plan to the program and program context</vt:lpstr>
      <vt:lpstr>3. Internal alignment of the evaluation plan elements</vt:lpstr>
      <vt:lpstr>4. Holistic coherence</vt:lpstr>
      <vt:lpstr>Positive Feedback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Systems Approach to Planning Evaluations</dc:title>
  <dc:creator>William Trochim</dc:creator>
  <cp:lastModifiedBy>William Trochim</cp:lastModifiedBy>
  <cp:revision>39</cp:revision>
  <dcterms:created xsi:type="dcterms:W3CDTF">2014-05-20T03:10:14Z</dcterms:created>
  <dcterms:modified xsi:type="dcterms:W3CDTF">2014-05-24T22:26:26Z</dcterms:modified>
</cp:coreProperties>
</file>